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60" r:id="rId2"/>
  </p:sldMasterIdLst>
  <p:notesMasterIdLst>
    <p:notesMasterId r:id="rId22"/>
  </p:notesMasterIdLst>
  <p:handoutMasterIdLst>
    <p:handoutMasterId r:id="rId23"/>
  </p:handoutMasterIdLst>
  <p:sldIdLst>
    <p:sldId id="256" r:id="rId3"/>
    <p:sldId id="423" r:id="rId4"/>
    <p:sldId id="438" r:id="rId5"/>
    <p:sldId id="425" r:id="rId6"/>
    <p:sldId id="426" r:id="rId7"/>
    <p:sldId id="427" r:id="rId8"/>
    <p:sldId id="428" r:id="rId9"/>
    <p:sldId id="429" r:id="rId10"/>
    <p:sldId id="422" r:id="rId11"/>
    <p:sldId id="430" r:id="rId12"/>
    <p:sldId id="431" r:id="rId13"/>
    <p:sldId id="432" r:id="rId14"/>
    <p:sldId id="433" r:id="rId15"/>
    <p:sldId id="434" r:id="rId16"/>
    <p:sldId id="435" r:id="rId17"/>
    <p:sldId id="439" r:id="rId18"/>
    <p:sldId id="440" r:id="rId19"/>
    <p:sldId id="437" r:id="rId20"/>
    <p:sldId id="405" r:id="rId21"/>
  </p:sldIdLst>
  <p:sldSz cx="9144000" cy="6858000" type="screen4x3"/>
  <p:notesSz cx="6858000" cy="9144000"/>
  <p:defaultTextStyle>
    <a:defPPr>
      <a:defRPr lang="pt-BR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Arial" charset="0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Arial" charset="0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Arial" charset="0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Arial" charset="0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000"/>
    <a:srgbClr val="FFFFFF"/>
    <a:srgbClr val="193232"/>
    <a:srgbClr val="323219"/>
    <a:srgbClr val="99FF99"/>
    <a:srgbClr val="321932"/>
    <a:srgbClr val="193219"/>
    <a:srgbClr val="32191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enhum Estilo, Nenhuma Grad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667"/>
    <p:restoredTop sz="94712"/>
  </p:normalViewPr>
  <p:slideViewPr>
    <p:cSldViewPr>
      <p:cViewPr varScale="1">
        <p:scale>
          <a:sx n="97" d="100"/>
          <a:sy n="97" d="100"/>
        </p:scale>
        <p:origin x="880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notesMaster" Target="notesMasters/notesMaster1.xml"/><Relationship Id="rId23" Type="http://schemas.openxmlformats.org/officeDocument/2006/relationships/handoutMaster" Target="handoutMasters/handoutMaster1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7B6DFB-6085-A44A-A2B0-DE770F4EF61D}" type="datetimeFigureOut">
              <a:rPr lang="en-US" smtClean="0"/>
              <a:t>2/28/17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79428B-93D5-BB4C-9C80-2506FFC574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63339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charset="0"/>
                <a:ea typeface="+mn-ea"/>
                <a:cs typeface="Arial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charset="0"/>
                <a:ea typeface="+mn-ea"/>
                <a:cs typeface="Arial" charset="0"/>
              </a:defRPr>
            </a:lvl1pPr>
          </a:lstStyle>
          <a:p>
            <a:pPr>
              <a:defRPr/>
            </a:pPr>
            <a:fld id="{7D860479-C871-FC4D-A5AF-4BAF4103A9E1}" type="datetimeFigureOut">
              <a:rPr lang="pt-BR"/>
              <a:pPr>
                <a:defRPr/>
              </a:pPr>
              <a:t>28/02/17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pt-BR" noProof="0" smtClean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noProof="0" smtClean="0"/>
              <a:t>Clique para editar os estilos do texto mestre</a:t>
            </a:r>
          </a:p>
          <a:p>
            <a:pPr lvl="1"/>
            <a:r>
              <a:rPr lang="pt-BR" noProof="0" smtClean="0"/>
              <a:t>Segundo nível</a:t>
            </a:r>
          </a:p>
          <a:p>
            <a:pPr lvl="2"/>
            <a:r>
              <a:rPr lang="pt-BR" noProof="0" smtClean="0"/>
              <a:t>Terceiro nível</a:t>
            </a:r>
          </a:p>
          <a:p>
            <a:pPr lvl="3"/>
            <a:r>
              <a:rPr lang="pt-BR" noProof="0" smtClean="0"/>
              <a:t>Quarto nível</a:t>
            </a:r>
          </a:p>
          <a:p>
            <a:pPr lvl="4"/>
            <a:r>
              <a:rPr lang="pt-BR" noProof="0" smtClean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charset="0"/>
                <a:ea typeface="+mn-ea"/>
                <a:cs typeface="Arial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ED8A0546-BF2E-B14A-9B55-67081D6B0E8F}" type="slidenum">
              <a:rPr lang="pt-BR" altLang="x-none"/>
              <a:pPr/>
              <a:t>‹#›</a:t>
            </a:fld>
            <a:endParaRPr lang="pt-BR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8A0546-BF2E-B14A-9B55-67081D6B0E8F}" type="slidenum">
              <a:rPr lang="pt-BR" altLang="x-none" smtClean="0"/>
              <a:pPr/>
              <a:t>2</a:t>
            </a:fld>
            <a:endParaRPr lang="pt-BR" altLang="x-none"/>
          </a:p>
        </p:txBody>
      </p:sp>
    </p:spTree>
    <p:extLst>
      <p:ext uri="{BB962C8B-B14F-4D97-AF65-F5344CB8AC3E}">
        <p14:creationId xmlns:p14="http://schemas.microsoft.com/office/powerpoint/2010/main" val="4948976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Others: </a:t>
            </a:r>
          </a:p>
          <a:p>
            <a:pPr marL="171450" indent="-171450">
              <a:buFont typeface="Arial" charset="0"/>
              <a:buChar char="•"/>
            </a:pPr>
            <a:r>
              <a:rPr lang="en-US" dirty="0" smtClean="0"/>
              <a:t>Open Source, </a:t>
            </a:r>
          </a:p>
          <a:p>
            <a:pPr marL="171450" indent="-171450">
              <a:buFont typeface="Arial" charset="0"/>
              <a:buChar char="•"/>
            </a:pPr>
            <a:r>
              <a:rPr lang="en-US" dirty="0" smtClean="0"/>
              <a:t>User Support and Code Maintenance</a:t>
            </a:r>
          </a:p>
          <a:p>
            <a:pPr marL="171450" indent="-171450">
              <a:buFont typeface="Arial" charset="0"/>
              <a:buChar char="•"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Portability (when libraries, compilers &amp; hardware get deprecated, code that depends on them die)</a:t>
            </a:r>
          </a:p>
          <a:p>
            <a:pPr marL="171450" indent="-171450">
              <a:buFont typeface="Arial" charset="0"/>
              <a:buChar char="•"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Many People Using it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8A0546-BF2E-B14A-9B55-67081D6B0E8F}" type="slidenum">
              <a:rPr lang="pt-BR" altLang="x-none" smtClean="0"/>
              <a:pPr/>
              <a:t>3</a:t>
            </a:fld>
            <a:endParaRPr lang="pt-BR" altLang="x-none"/>
          </a:p>
        </p:txBody>
      </p:sp>
    </p:spTree>
    <p:extLst>
      <p:ext uri="{BB962C8B-B14F-4D97-AF65-F5344CB8AC3E}">
        <p14:creationId xmlns:p14="http://schemas.microsoft.com/office/powerpoint/2010/main" val="3263697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t-BR" dirty="0" smtClean="0"/>
              <a:t>Clique para editar o estilo do título mestre</a:t>
            </a:r>
            <a:endParaRPr lang="pt-BR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dirty="0" smtClean="0"/>
              <a:t>Clique para editar o estilo do subtítulo mestre</a:t>
            </a:r>
            <a:endParaRPr lang="pt-BR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 smtClean="0"/>
              <a:t>15/02/2017</a:t>
            </a:r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pt-BR" smtClean="0"/>
              <a:t>Python Bootcamp - Your codes pretty and healthy</a:t>
            </a:r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Calibri" charset="0"/>
              </a:defRPr>
            </a:lvl1pPr>
          </a:lstStyle>
          <a:p>
            <a:fld id="{143E2DB8-19E9-A74E-9BC7-202234FEC66F}" type="slidenum">
              <a:rPr lang="pt-BR" altLang="x-none"/>
              <a:pPr/>
              <a:t>‹#›</a:t>
            </a:fld>
            <a:endParaRPr lang="pt-BR" altLang="x-none"/>
          </a:p>
        </p:txBody>
      </p:sp>
    </p:spTree>
    <p:extLst>
      <p:ext uri="{BB962C8B-B14F-4D97-AF65-F5344CB8AC3E}">
        <p14:creationId xmlns:p14="http://schemas.microsoft.com/office/powerpoint/2010/main" val="754634793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5229200"/>
            <a:ext cx="8229600" cy="896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 smtClean="0"/>
              <a:t>15/02/2017</a:t>
            </a:r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pt-BR" smtClean="0"/>
              <a:t>Python Bootcamp - Your codes pretty and healthy</a:t>
            </a:r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Calibri" charset="0"/>
              </a:defRPr>
            </a:lvl1pPr>
          </a:lstStyle>
          <a:p>
            <a:fld id="{5C132EE3-3BE1-CD49-ACBD-35E1E37C0A40}" type="slidenum">
              <a:rPr lang="pt-BR" altLang="x-none"/>
              <a:pPr/>
              <a:t>‹#›</a:t>
            </a:fld>
            <a:endParaRPr lang="pt-BR" altLang="x-none"/>
          </a:p>
        </p:txBody>
      </p:sp>
    </p:spTree>
    <p:extLst>
      <p:ext uri="{BB962C8B-B14F-4D97-AF65-F5344CB8AC3E}">
        <p14:creationId xmlns:p14="http://schemas.microsoft.com/office/powerpoint/2010/main" val="190970309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 smtClean="0"/>
              <a:t>15/02/2017</a:t>
            </a:r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pt-BR" smtClean="0"/>
              <a:t>Python Bootcamp - Your codes pretty and healthy</a:t>
            </a:r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Calibri" charset="0"/>
              </a:defRPr>
            </a:lvl1pPr>
          </a:lstStyle>
          <a:p>
            <a:fld id="{E2511819-0437-0743-98A0-AFD87DC5DC65}" type="slidenum">
              <a:rPr lang="pt-BR" altLang="x-none"/>
              <a:pPr/>
              <a:t>‹#›</a:t>
            </a:fld>
            <a:endParaRPr lang="pt-BR" altLang="x-none"/>
          </a:p>
        </p:txBody>
      </p:sp>
    </p:spTree>
    <p:extLst>
      <p:ext uri="{BB962C8B-B14F-4D97-AF65-F5344CB8AC3E}">
        <p14:creationId xmlns:p14="http://schemas.microsoft.com/office/powerpoint/2010/main" val="1297414745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15/02/2017</a:t>
            </a:r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0" y="6519863"/>
            <a:ext cx="91440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t-BR" dirty="0" smtClean="0"/>
              <a:t>Python </a:t>
            </a:r>
            <a:r>
              <a:rPr lang="pt-BR" dirty="0" err="1" smtClean="0"/>
              <a:t>Bootcamp</a:t>
            </a:r>
            <a:r>
              <a:rPr lang="pt-BR" dirty="0" smtClean="0"/>
              <a:t> - </a:t>
            </a:r>
            <a:r>
              <a:rPr lang="pt-BR" altLang="x-none" dirty="0" err="1" smtClean="0">
                <a:latin typeface="Lato" charset="0"/>
              </a:rPr>
              <a:t>Your</a:t>
            </a:r>
            <a:r>
              <a:rPr lang="pt-BR" altLang="x-none" dirty="0" smtClean="0">
                <a:latin typeface="Lato" charset="0"/>
              </a:rPr>
              <a:t> </a:t>
            </a:r>
            <a:r>
              <a:rPr lang="pt-BR" altLang="x-none" dirty="0" err="1" smtClean="0">
                <a:latin typeface="Lato" charset="0"/>
              </a:rPr>
              <a:t>codes</a:t>
            </a:r>
            <a:r>
              <a:rPr lang="pt-BR" altLang="x-none" dirty="0" smtClean="0">
                <a:latin typeface="Lato" charset="0"/>
              </a:rPr>
              <a:t> </a:t>
            </a:r>
            <a:r>
              <a:rPr lang="pt-BR" altLang="x-none" dirty="0" err="1" smtClean="0">
                <a:latin typeface="Lato" charset="0"/>
              </a:rPr>
              <a:t>pretty</a:t>
            </a:r>
            <a:r>
              <a:rPr lang="pt-BR" altLang="x-none" dirty="0" smtClean="0">
                <a:latin typeface="Lato" charset="0"/>
              </a:rPr>
              <a:t> </a:t>
            </a:r>
            <a:r>
              <a:rPr lang="pt-BR" altLang="x-none" dirty="0" err="1" smtClean="0">
                <a:latin typeface="Lato" charset="0"/>
              </a:rPr>
              <a:t>and</a:t>
            </a:r>
            <a:r>
              <a:rPr lang="pt-BR" altLang="x-none" dirty="0" smtClean="0">
                <a:latin typeface="Lato" charset="0"/>
              </a:rPr>
              <a:t> </a:t>
            </a:r>
            <a:r>
              <a:rPr lang="pt-BR" altLang="x-none" dirty="0" err="1" smtClean="0">
                <a:latin typeface="Lato" charset="0"/>
              </a:rPr>
              <a:t>healthy</a:t>
            </a:r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29D5841-BFA9-8F48-83DA-E2A0FBEA7F4A}" type="slidenum">
              <a:rPr lang="pt-BR" altLang="x-none"/>
              <a:pPr/>
              <a:t>‹#›</a:t>
            </a:fld>
            <a:endParaRPr lang="pt-BR" altLang="x-none"/>
          </a:p>
        </p:txBody>
      </p:sp>
    </p:spTree>
    <p:extLst>
      <p:ext uri="{BB962C8B-B14F-4D97-AF65-F5344CB8AC3E}">
        <p14:creationId xmlns:p14="http://schemas.microsoft.com/office/powerpoint/2010/main" val="1254327685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15/02/2017</a:t>
            </a:r>
            <a:endParaRPr lang="pt-BR" dirty="0"/>
          </a:p>
        </p:txBody>
      </p:sp>
      <p:sp>
        <p:nvSpPr>
          <p:cNvPr id="5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FB0E7EE-F428-7640-BF2D-CC327B93105F}" type="slidenum">
              <a:rPr lang="pt-BR" altLang="x-none"/>
              <a:pPr/>
              <a:t>‹#›</a:t>
            </a:fld>
            <a:endParaRPr lang="pt-BR" altLang="x-none"/>
          </a:p>
        </p:txBody>
      </p:sp>
      <p:sp>
        <p:nvSpPr>
          <p:cNvPr id="6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0" y="6519863"/>
            <a:ext cx="91440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t-BR" dirty="0" smtClean="0"/>
              <a:t>Python </a:t>
            </a:r>
            <a:r>
              <a:rPr lang="pt-BR" dirty="0" err="1" smtClean="0"/>
              <a:t>Bootcamp</a:t>
            </a:r>
            <a:r>
              <a:rPr lang="pt-BR" dirty="0" smtClean="0"/>
              <a:t> - </a:t>
            </a:r>
            <a:r>
              <a:rPr lang="pt-BR" altLang="x-none" dirty="0" err="1" smtClean="0">
                <a:latin typeface="Lato" charset="0"/>
              </a:rPr>
              <a:t>Your</a:t>
            </a:r>
            <a:r>
              <a:rPr lang="pt-BR" altLang="x-none" dirty="0" smtClean="0">
                <a:latin typeface="Lato" charset="0"/>
              </a:rPr>
              <a:t> </a:t>
            </a:r>
            <a:r>
              <a:rPr lang="pt-BR" altLang="x-none" dirty="0" err="1" smtClean="0">
                <a:latin typeface="Lato" charset="0"/>
              </a:rPr>
              <a:t>codes</a:t>
            </a:r>
            <a:r>
              <a:rPr lang="pt-BR" altLang="x-none" dirty="0" smtClean="0">
                <a:latin typeface="Lato" charset="0"/>
              </a:rPr>
              <a:t> </a:t>
            </a:r>
            <a:r>
              <a:rPr lang="pt-BR" altLang="x-none" dirty="0" err="1" smtClean="0">
                <a:latin typeface="Lato" charset="0"/>
              </a:rPr>
              <a:t>pretty</a:t>
            </a:r>
            <a:r>
              <a:rPr lang="pt-BR" altLang="x-none" dirty="0" smtClean="0">
                <a:latin typeface="Lato" charset="0"/>
              </a:rPr>
              <a:t> </a:t>
            </a:r>
            <a:r>
              <a:rPr lang="pt-BR" altLang="x-none" dirty="0" err="1" smtClean="0">
                <a:latin typeface="Lato" charset="0"/>
              </a:rPr>
              <a:t>and</a:t>
            </a:r>
            <a:r>
              <a:rPr lang="pt-BR" altLang="x-none" dirty="0" smtClean="0">
                <a:latin typeface="Lato" charset="0"/>
              </a:rPr>
              <a:t> </a:t>
            </a:r>
            <a:r>
              <a:rPr lang="pt-BR" altLang="x-none" dirty="0" err="1" smtClean="0">
                <a:latin typeface="Lato" charset="0"/>
              </a:rPr>
              <a:t>healthy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30537704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3568" y="2348880"/>
            <a:ext cx="8229600" cy="1143000"/>
          </a:xfrm>
        </p:spPr>
        <p:txBody>
          <a:bodyPr/>
          <a:lstStyle/>
          <a:p>
            <a:r>
              <a:rPr lang="pt-BR" dirty="0" smtClean="0"/>
              <a:t>Clique para editar o estilo do título mestre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85299614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 smtClean="0"/>
              <a:t>15/02/2017</a:t>
            </a:r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pt-BR" smtClean="0"/>
              <a:t>Python Bootcamp - Your codes pretty and healthy</a:t>
            </a:r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Calibri" charset="0"/>
              </a:defRPr>
            </a:lvl1pPr>
          </a:lstStyle>
          <a:p>
            <a:fld id="{A35769DD-A044-EE4D-A728-60116D9288F3}" type="slidenum">
              <a:rPr lang="pt-BR" altLang="x-none"/>
              <a:pPr/>
              <a:t>‹#›</a:t>
            </a:fld>
            <a:endParaRPr lang="pt-BR" altLang="x-none"/>
          </a:p>
        </p:txBody>
      </p:sp>
    </p:spTree>
    <p:extLst>
      <p:ext uri="{BB962C8B-B14F-4D97-AF65-F5344CB8AC3E}">
        <p14:creationId xmlns:p14="http://schemas.microsoft.com/office/powerpoint/2010/main" val="108546769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 smtClean="0"/>
              <a:t>15/02/2017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pt-BR" smtClean="0"/>
              <a:t>Python Bootcamp - Your codes pretty and healthy</a:t>
            </a:r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Calibri" charset="0"/>
              </a:defRPr>
            </a:lvl1pPr>
          </a:lstStyle>
          <a:p>
            <a:fld id="{BCAAEAD2-E7DA-424E-A17F-15B2C3273F02}" type="slidenum">
              <a:rPr lang="pt-BR" altLang="x-none"/>
              <a:pPr/>
              <a:t>‹#›</a:t>
            </a:fld>
            <a:endParaRPr lang="pt-BR" altLang="x-none"/>
          </a:p>
        </p:txBody>
      </p:sp>
    </p:spTree>
    <p:extLst>
      <p:ext uri="{BB962C8B-B14F-4D97-AF65-F5344CB8AC3E}">
        <p14:creationId xmlns:p14="http://schemas.microsoft.com/office/powerpoint/2010/main" val="1131930280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 smtClean="0"/>
              <a:t>15/02/2017</a:t>
            </a:r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pt-BR" smtClean="0"/>
              <a:t>Python Bootcamp - Your codes pretty and healthy</a:t>
            </a:r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Calibri" charset="0"/>
              </a:defRPr>
            </a:lvl1pPr>
          </a:lstStyle>
          <a:p>
            <a:fld id="{734EF062-9B9F-8642-ABC9-3B018DC2A12B}" type="slidenum">
              <a:rPr lang="pt-BR" altLang="x-none"/>
              <a:pPr/>
              <a:t>‹#›</a:t>
            </a:fld>
            <a:endParaRPr lang="pt-BR" altLang="x-none"/>
          </a:p>
        </p:txBody>
      </p:sp>
    </p:spTree>
    <p:extLst>
      <p:ext uri="{BB962C8B-B14F-4D97-AF65-F5344CB8AC3E}">
        <p14:creationId xmlns:p14="http://schemas.microsoft.com/office/powerpoint/2010/main" val="1942070834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 smtClean="0"/>
              <a:t>15/02/2017</a:t>
            </a:r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pt-BR" smtClean="0"/>
              <a:t>Python Bootcamp - Your codes pretty and healthy</a:t>
            </a:r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Calibri" charset="0"/>
              </a:defRPr>
            </a:lvl1pPr>
          </a:lstStyle>
          <a:p>
            <a:fld id="{F0FF39CC-022E-A24F-BF77-2D881E7A4EE9}" type="slidenum">
              <a:rPr lang="pt-BR" altLang="x-none"/>
              <a:pPr/>
              <a:t>‹#›</a:t>
            </a:fld>
            <a:endParaRPr lang="pt-BR" altLang="x-none"/>
          </a:p>
        </p:txBody>
      </p:sp>
    </p:spTree>
    <p:extLst>
      <p:ext uri="{BB962C8B-B14F-4D97-AF65-F5344CB8AC3E}">
        <p14:creationId xmlns:p14="http://schemas.microsoft.com/office/powerpoint/2010/main" val="780556285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 smtClean="0"/>
              <a:t>15/02/2017</a:t>
            </a:r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pt-BR" smtClean="0"/>
              <a:t>Python Bootcamp - Your codes pretty and healthy</a:t>
            </a:r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Calibri" charset="0"/>
              </a:defRPr>
            </a:lvl1pPr>
          </a:lstStyle>
          <a:p>
            <a:fld id="{1B98F239-A321-9641-9A9C-23B79D1354EC}" type="slidenum">
              <a:rPr lang="pt-BR" altLang="x-none"/>
              <a:pPr/>
              <a:t>‹#›</a:t>
            </a:fld>
            <a:endParaRPr lang="pt-BR" altLang="x-none"/>
          </a:p>
        </p:txBody>
      </p:sp>
    </p:spTree>
    <p:extLst>
      <p:ext uri="{BB962C8B-B14F-4D97-AF65-F5344CB8AC3E}">
        <p14:creationId xmlns:p14="http://schemas.microsoft.com/office/powerpoint/2010/main" val="1979366119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 smtClean="0"/>
              <a:t>15/02/2017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pt-BR" smtClean="0"/>
              <a:t>Python Bootcamp - Your codes pretty and healthy</a:t>
            </a:r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Calibri" charset="0"/>
              </a:defRPr>
            </a:lvl1pPr>
          </a:lstStyle>
          <a:p>
            <a:fld id="{CB28EDAC-0CB2-9D4F-AEA9-C9F0B9EE8452}" type="slidenum">
              <a:rPr lang="pt-BR" altLang="x-none"/>
              <a:pPr/>
              <a:t>‹#›</a:t>
            </a:fld>
            <a:endParaRPr lang="pt-BR" altLang="x-none"/>
          </a:p>
        </p:txBody>
      </p:sp>
    </p:spTree>
    <p:extLst>
      <p:ext uri="{BB962C8B-B14F-4D97-AF65-F5344CB8AC3E}">
        <p14:creationId xmlns:p14="http://schemas.microsoft.com/office/powerpoint/2010/main" val="537186356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pt-BR" noProof="0" smtClean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 smtClean="0"/>
              <a:t>15/02/2017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pt-BR" smtClean="0"/>
              <a:t>Python Bootcamp - Your codes pretty and healthy</a:t>
            </a:r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Calibri" charset="0"/>
              </a:defRPr>
            </a:lvl1pPr>
          </a:lstStyle>
          <a:p>
            <a:fld id="{D10E2210-02CF-AB44-9091-2F06B43763EA}" type="slidenum">
              <a:rPr lang="pt-BR" altLang="x-none"/>
              <a:pPr/>
              <a:t>‹#›</a:t>
            </a:fld>
            <a:endParaRPr lang="pt-BR" altLang="x-none"/>
          </a:p>
        </p:txBody>
      </p:sp>
    </p:spTree>
    <p:extLst>
      <p:ext uri="{BB962C8B-B14F-4D97-AF65-F5344CB8AC3E}">
        <p14:creationId xmlns:p14="http://schemas.microsoft.com/office/powerpoint/2010/main" val="469833304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4" Type="http://schemas.openxmlformats.org/officeDocument/2006/relationships/image" Target="../media/image2.png"/><Relationship Id="rId15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7" descr="D:\Dropbox\Pos-Doutorado\Talks\Python Bootcamp\Figures\Python Bootcamp - Top Snake.png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60" b="40900"/>
          <a:stretch>
            <a:fillRect/>
          </a:stretch>
        </p:blipFill>
        <p:spPr bwMode="auto">
          <a:xfrm>
            <a:off x="2843213" y="2924175"/>
            <a:ext cx="6300787" cy="3933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tângulo 7"/>
          <p:cNvSpPr/>
          <p:nvPr userDrawn="1"/>
        </p:nvSpPr>
        <p:spPr>
          <a:xfrm>
            <a:off x="0" y="0"/>
            <a:ext cx="9144000" cy="6884988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7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pic>
        <p:nvPicPr>
          <p:cNvPr id="1028" name="Picture 6" descr="D:\Dropbox\Pos-Doutorado\Talks\Python Bootcamp\Figures\Python Bootcamp - Bottom Snake.png"/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2" t="8514"/>
          <a:stretch>
            <a:fillRect/>
          </a:stretch>
        </p:blipFill>
        <p:spPr bwMode="auto">
          <a:xfrm>
            <a:off x="0" y="0"/>
            <a:ext cx="7256463" cy="4937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 descr="D:\Dropbox\Pos-Doutorado\Talks\Python Bootcamp\Figures\Python Bootcamp - Medal.png"/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96838"/>
            <a:ext cx="2016125" cy="201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0" name="Espaço Reservado para Título 1"/>
          <p:cNvSpPr>
            <a:spLocks noGrp="1"/>
          </p:cNvSpPr>
          <p:nvPr>
            <p:ph type="title"/>
          </p:nvPr>
        </p:nvSpPr>
        <p:spPr bwMode="auto">
          <a:xfrm>
            <a:off x="755650" y="4941888"/>
            <a:ext cx="8229600" cy="172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pt-BR" altLang="x-none"/>
              <a:t>Clique para editar o estilo do título mestre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18" r:id="rId1"/>
    <p:sldLayoutId id="2147483906" r:id="rId2"/>
    <p:sldLayoutId id="2147483919" r:id="rId3"/>
    <p:sldLayoutId id="2147483920" r:id="rId4"/>
    <p:sldLayoutId id="2147483921" r:id="rId5"/>
    <p:sldLayoutId id="2147483922" r:id="rId6"/>
    <p:sldLayoutId id="2147483923" r:id="rId7"/>
    <p:sldLayoutId id="2147483924" r:id="rId8"/>
    <p:sldLayoutId id="2147483925" r:id="rId9"/>
    <p:sldLayoutId id="2147483926" r:id="rId10"/>
    <p:sldLayoutId id="2147483927" r:id="rId11"/>
  </p:sldLayoutIdLst>
  <p:transition>
    <p:fade/>
  </p:transition>
  <p:hf hdr="0"/>
  <p:txStyles>
    <p:titleStyle>
      <a:lvl1pPr algn="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Lato" pitchFamily="34" charset="0"/>
          <a:ea typeface="+mj-ea"/>
          <a:cs typeface="+mj-cs"/>
        </a:defRPr>
      </a:lvl1pPr>
      <a:lvl2pPr algn="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ato" pitchFamily="34" charset="0"/>
        </a:defRPr>
      </a:lvl2pPr>
      <a:lvl3pPr algn="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ato" pitchFamily="34" charset="0"/>
        </a:defRPr>
      </a:lvl3pPr>
      <a:lvl4pPr algn="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ato" pitchFamily="34" charset="0"/>
        </a:defRPr>
      </a:lvl4pPr>
      <a:lvl5pPr algn="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ato" pitchFamily="34" charset="0"/>
        </a:defRPr>
      </a:lvl5pPr>
      <a:lvl6pPr marL="457200" algn="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ato" pitchFamily="34" charset="0"/>
        </a:defRPr>
      </a:lvl6pPr>
      <a:lvl7pPr marL="914400" algn="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ato" pitchFamily="34" charset="0"/>
        </a:defRPr>
      </a:lvl7pPr>
      <a:lvl8pPr marL="1371600" algn="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ato" pitchFamily="34" charset="0"/>
        </a:defRPr>
      </a:lvl8pPr>
      <a:lvl9pPr marL="1828800" algn="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ato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Lato" pitchFamily="34" charset="0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chemeClr val="tx1"/>
          </a:solidFill>
          <a:latin typeface="Lato" pitchFamily="34" charset="0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Lato" pitchFamily="34" charset="0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kern="1200">
          <a:solidFill>
            <a:schemeClr val="tx1"/>
          </a:solidFill>
          <a:latin typeface="Lato" pitchFamily="34" charset="0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kern="1200">
          <a:solidFill>
            <a:schemeClr val="tx1"/>
          </a:solidFill>
          <a:latin typeface="Lato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:\Dropbox\Pos-Doutorado\Talks\Python Bootcamp\Figures\Python Bootcamp - Top Snake.pn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707" r="6966" b="37654"/>
          <a:stretch>
            <a:fillRect/>
          </a:stretch>
        </p:blipFill>
        <p:spPr bwMode="auto">
          <a:xfrm>
            <a:off x="-1588" y="6500813"/>
            <a:ext cx="9144001" cy="360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1" name="Espaço Reservado para Texto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t-BR" altLang="x-none"/>
              <a:t>Clique para editar os estilos do texto mestre</a:t>
            </a:r>
          </a:p>
          <a:p>
            <a:pPr lvl="1"/>
            <a:r>
              <a:rPr lang="pt-BR" altLang="x-none"/>
              <a:t>Segundo nível</a:t>
            </a:r>
          </a:p>
          <a:p>
            <a:pPr lvl="2"/>
            <a:r>
              <a:rPr lang="pt-BR" altLang="x-none"/>
              <a:t>Terceiro nível</a:t>
            </a:r>
          </a:p>
          <a:p>
            <a:pPr lvl="3"/>
            <a:r>
              <a:rPr lang="pt-BR" altLang="x-none"/>
              <a:t>Quarto nível</a:t>
            </a:r>
          </a:p>
          <a:p>
            <a:pPr lvl="4"/>
            <a:r>
              <a:rPr lang="pt-BR" altLang="x-none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539750" y="652462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lumMod val="85000"/>
                    <a:lumOff val="15000"/>
                  </a:schemeClr>
                </a:solidFill>
                <a:latin typeface="Lato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 smtClean="0"/>
              <a:t>15/02/2017</a:t>
            </a:r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-1587" y="6519863"/>
            <a:ext cx="91106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lumMod val="85000"/>
                    <a:lumOff val="15000"/>
                  </a:schemeClr>
                </a:solidFill>
                <a:latin typeface="Lato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pt-BR" dirty="0" smtClean="0"/>
              <a:t>Python </a:t>
            </a:r>
            <a:r>
              <a:rPr lang="pt-BR" dirty="0" err="1" smtClean="0"/>
              <a:t>Bootcamp</a:t>
            </a:r>
            <a:r>
              <a:rPr lang="pt-BR" dirty="0" smtClean="0"/>
              <a:t> - </a:t>
            </a:r>
            <a:r>
              <a:rPr lang="pt-BR" altLang="x-none" dirty="0" err="1" smtClean="0">
                <a:latin typeface="Lato" charset="0"/>
              </a:rPr>
              <a:t>Your</a:t>
            </a:r>
            <a:r>
              <a:rPr lang="pt-BR" altLang="x-none" dirty="0" smtClean="0">
                <a:latin typeface="Lato" charset="0"/>
              </a:rPr>
              <a:t> </a:t>
            </a:r>
            <a:r>
              <a:rPr lang="pt-BR" altLang="x-none" dirty="0" err="1" smtClean="0">
                <a:latin typeface="Lato" charset="0"/>
              </a:rPr>
              <a:t>codes</a:t>
            </a:r>
            <a:r>
              <a:rPr lang="pt-BR" altLang="x-none" dirty="0" smtClean="0">
                <a:latin typeface="Lato" charset="0"/>
              </a:rPr>
              <a:t> </a:t>
            </a:r>
            <a:r>
              <a:rPr lang="pt-BR" altLang="x-none" dirty="0" err="1" smtClean="0">
                <a:latin typeface="Lato" charset="0"/>
              </a:rPr>
              <a:t>pretty</a:t>
            </a:r>
            <a:r>
              <a:rPr lang="pt-BR" altLang="x-none" dirty="0" smtClean="0">
                <a:latin typeface="Lato" charset="0"/>
              </a:rPr>
              <a:t> </a:t>
            </a:r>
            <a:r>
              <a:rPr lang="pt-BR" altLang="x-none" dirty="0" err="1" smtClean="0">
                <a:latin typeface="Lato" charset="0"/>
              </a:rPr>
              <a:t>and</a:t>
            </a:r>
            <a:r>
              <a:rPr lang="pt-BR" altLang="x-none" dirty="0" smtClean="0">
                <a:latin typeface="Lato" charset="0"/>
              </a:rPr>
              <a:t> </a:t>
            </a:r>
            <a:r>
              <a:rPr lang="pt-BR" altLang="x-none" dirty="0" err="1" smtClean="0">
                <a:latin typeface="Lato" charset="0"/>
              </a:rPr>
              <a:t>healthy</a:t>
            </a:r>
            <a:endParaRPr lang="pt-BR" dirty="0"/>
          </a:p>
        </p:txBody>
      </p:sp>
      <p:pic>
        <p:nvPicPr>
          <p:cNvPr id="2054" name="Picture 6" descr="D:\Dropbox\Pos-Doutorado\Talks\Python Bootcamp\Figures\Python Bootcamp - Bottom Snake.png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2" t="8514" b="53310"/>
          <a:stretch>
            <a:fillRect/>
          </a:stretch>
        </p:blipFill>
        <p:spPr bwMode="auto">
          <a:xfrm>
            <a:off x="0" y="0"/>
            <a:ext cx="9144000" cy="404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5" name="Picture 5" descr="D:\Dropbox\Pos-Doutorado\Talks\Python Bootcamp\Figures\Python Bootcamp - Medal.png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13" y="107950"/>
            <a:ext cx="1158875" cy="1160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6" name="Espaço Reservado para Título 1"/>
          <p:cNvSpPr>
            <a:spLocks noGrp="1"/>
          </p:cNvSpPr>
          <p:nvPr>
            <p:ph type="title"/>
          </p:nvPr>
        </p:nvSpPr>
        <p:spPr bwMode="auto">
          <a:xfrm>
            <a:off x="1258888" y="404813"/>
            <a:ext cx="7427912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pt-BR" altLang="x-none"/>
              <a:t>Clique para editar o estilo do título mestre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975475" y="6519863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262626"/>
                </a:solidFill>
                <a:latin typeface="Lato" charset="0"/>
              </a:defRPr>
            </a:lvl1pPr>
          </a:lstStyle>
          <a:p>
            <a:fld id="{98E81725-E95C-F147-ACFB-EB12B284F425}" type="slidenum">
              <a:rPr lang="pt-BR" altLang="x-none"/>
              <a:pPr/>
              <a:t>‹#›</a:t>
            </a:fld>
            <a:endParaRPr lang="pt-BR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08" r:id="rId1"/>
    <p:sldLayoutId id="2147483912" r:id="rId2"/>
  </p:sldLayoutIdLst>
  <p:transition>
    <p:fade/>
  </p:transition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Calibri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Calibri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Calibri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Calibri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Calibri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Calibri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Calibri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hyperlink" Target="https://www.python.org/dev/peps/pep-0257/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hyperlink" Target="https://sphinxcontrib-napoleon.readthedocs.io/en/latest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ython.org/dev/peps/pep-0008/" TargetMode="External"/><Relationship Id="rId4" Type="http://schemas.openxmlformats.org/officeDocument/2006/relationships/hyperlink" Target="https://google.github.io/styleguide/pyguide.html" TargetMode="External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oogle.github.io/styleguide/pyguide.html" TargetMode="External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13.xml"/><Relationship Id="rId2" Type="http://schemas.openxmlformats.org/officeDocument/2006/relationships/hyperlink" Target="https://www.python.org/dev/peps/pep-0008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oogle.github.io/styleguide/pyguide.html" TargetMode="External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13.xml"/><Relationship Id="rId2" Type="http://schemas.openxmlformats.org/officeDocument/2006/relationships/hyperlink" Target="https://www.python.org/dev/peps/pep-0008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4" Type="http://schemas.openxmlformats.org/officeDocument/2006/relationships/image" Target="../media/image17.tiff"/><Relationship Id="rId5" Type="http://schemas.openxmlformats.org/officeDocument/2006/relationships/image" Target="../media/image18.tiff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5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4" Type="http://schemas.openxmlformats.org/officeDocument/2006/relationships/image" Target="../media/image7.tiff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8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8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8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9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9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7" descr="D:\Dropbox\Pos-Doutorado\Talks\Python Bootcamp\Figures\Python Bootcamp - Top Snak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60" b="40900"/>
          <a:stretch>
            <a:fillRect/>
          </a:stretch>
        </p:blipFill>
        <p:spPr bwMode="auto">
          <a:xfrm>
            <a:off x="2843213" y="2924175"/>
            <a:ext cx="6300787" cy="3933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tângulo 9"/>
          <p:cNvSpPr/>
          <p:nvPr/>
        </p:nvSpPr>
        <p:spPr>
          <a:xfrm>
            <a:off x="0" y="0"/>
            <a:ext cx="9144000" cy="6884988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7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pic>
        <p:nvPicPr>
          <p:cNvPr id="13316" name="Picture 6" descr="D:\Dropbox\Pos-Doutorado\Talks\Python Bootcamp\Figures\Python Bootcamp - Bottom Snak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2" t="8514"/>
          <a:stretch>
            <a:fillRect/>
          </a:stretch>
        </p:blipFill>
        <p:spPr bwMode="auto">
          <a:xfrm>
            <a:off x="0" y="0"/>
            <a:ext cx="7256463" cy="4937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7" name="Título 1"/>
          <p:cNvSpPr>
            <a:spLocks noGrp="1"/>
          </p:cNvSpPr>
          <p:nvPr>
            <p:ph type="ctrTitle"/>
          </p:nvPr>
        </p:nvSpPr>
        <p:spPr>
          <a:xfrm>
            <a:off x="0" y="4221163"/>
            <a:ext cx="8964613" cy="1470025"/>
          </a:xfrm>
        </p:spPr>
        <p:txBody>
          <a:bodyPr/>
          <a:lstStyle/>
          <a:p>
            <a:pPr eaLnBrk="1" hangingPunct="1"/>
            <a:r>
              <a:rPr lang="pt-BR" altLang="x-none" dirty="0">
                <a:latin typeface="Lato" charset="0"/>
              </a:rPr>
              <a:t>Python </a:t>
            </a:r>
            <a:r>
              <a:rPr lang="pt-BR" altLang="x-none" dirty="0" err="1">
                <a:latin typeface="Lato" charset="0"/>
              </a:rPr>
              <a:t>Bootcamp</a:t>
            </a:r>
            <a:r>
              <a:rPr lang="pt-BR" altLang="x-none" dirty="0">
                <a:latin typeface="Lato" charset="0"/>
              </a:rPr>
              <a:t/>
            </a:r>
            <a:br>
              <a:rPr lang="pt-BR" altLang="x-none" dirty="0">
                <a:latin typeface="Lato" charset="0"/>
              </a:rPr>
            </a:br>
            <a:r>
              <a:rPr lang="pt-BR" altLang="x-none" dirty="0" err="1" smtClean="0">
                <a:latin typeface="Lato" charset="0"/>
              </a:rPr>
              <a:t>Your</a:t>
            </a:r>
            <a:r>
              <a:rPr lang="pt-BR" altLang="x-none" dirty="0" smtClean="0">
                <a:latin typeface="Lato" charset="0"/>
              </a:rPr>
              <a:t> </a:t>
            </a:r>
            <a:r>
              <a:rPr lang="pt-BR" altLang="x-none" dirty="0" err="1" smtClean="0">
                <a:latin typeface="Lato" charset="0"/>
              </a:rPr>
              <a:t>codes</a:t>
            </a:r>
            <a:r>
              <a:rPr lang="pt-BR" altLang="x-none" dirty="0" smtClean="0">
                <a:latin typeface="Lato" charset="0"/>
              </a:rPr>
              <a:t> </a:t>
            </a:r>
            <a:r>
              <a:rPr lang="pt-BR" altLang="x-none" dirty="0" err="1" smtClean="0">
                <a:latin typeface="Lato" charset="0"/>
              </a:rPr>
              <a:t>pretty</a:t>
            </a:r>
            <a:r>
              <a:rPr lang="pt-BR" altLang="x-none" dirty="0" smtClean="0">
                <a:latin typeface="Lato" charset="0"/>
              </a:rPr>
              <a:t> </a:t>
            </a:r>
            <a:r>
              <a:rPr lang="pt-BR" altLang="x-none" dirty="0" err="1" smtClean="0">
                <a:latin typeface="Lato" charset="0"/>
              </a:rPr>
              <a:t>and</a:t>
            </a:r>
            <a:r>
              <a:rPr lang="pt-BR" altLang="x-none" dirty="0" smtClean="0">
                <a:latin typeface="Lato" charset="0"/>
              </a:rPr>
              <a:t> </a:t>
            </a:r>
            <a:r>
              <a:rPr lang="pt-BR" altLang="x-none" dirty="0" err="1" smtClean="0">
                <a:latin typeface="Lato" charset="0"/>
              </a:rPr>
              <a:t>healthy</a:t>
            </a:r>
            <a:endParaRPr lang="pt-BR" altLang="x-none" dirty="0">
              <a:latin typeface="Lato" charset="0"/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2843213" y="5726113"/>
            <a:ext cx="6121400" cy="942975"/>
          </a:xfrm>
        </p:spPr>
        <p:txBody>
          <a:bodyPr anchor="ctr">
            <a:normAutofit lnSpcReduction="10000"/>
          </a:bodyPr>
          <a:lstStyle/>
          <a:p>
            <a:pPr algn="r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pt-BR" sz="1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PhD Bruno C. </a:t>
            </a:r>
            <a:r>
              <a:rPr lang="pt-BR" sz="18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Quint</a:t>
            </a:r>
            <a:endParaRPr lang="pt-BR" sz="18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r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pt-BR" sz="1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bquint@ctio.noao.edu </a:t>
            </a:r>
          </a:p>
          <a:p>
            <a:pPr algn="r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pt-BR" sz="18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Resident</a:t>
            </a:r>
            <a:r>
              <a:rPr lang="pt-BR" sz="1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pt-BR" sz="18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Astronomer</a:t>
            </a:r>
            <a:r>
              <a:rPr lang="pt-BR" sz="1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pt-BR" sz="18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at</a:t>
            </a:r>
            <a:r>
              <a:rPr lang="pt-BR" sz="1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 SOAR Telescope </a:t>
            </a:r>
          </a:p>
        </p:txBody>
      </p:sp>
      <p:pic>
        <p:nvPicPr>
          <p:cNvPr id="13319" name="Picture 5" descr="D:\Dropbox\Pos-Doutorado\Talks\Python Bootcamp\Figures\Python Bootcamp - Medal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96838"/>
            <a:ext cx="2016125" cy="201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15/02/2017</a:t>
            </a:r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0E7EE-F428-7640-BF2D-CC327B93105F}" type="slidenum">
              <a:rPr lang="pt-BR" altLang="x-none" smtClean="0"/>
              <a:pPr/>
              <a:t>10</a:t>
            </a:fld>
            <a:endParaRPr lang="pt-BR" altLang="x-non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 smtClean="0"/>
              <a:t>Python Bootcamp - </a:t>
            </a:r>
            <a:r>
              <a:rPr lang="pt-BR" altLang="x-none" smtClean="0">
                <a:latin typeface="Lato" charset="0"/>
              </a:rPr>
              <a:t>Your codes pretty and healthy</a:t>
            </a:r>
            <a:endParaRPr lang="pt-BR" dirty="0"/>
          </a:p>
        </p:txBody>
      </p:sp>
      <p:sp>
        <p:nvSpPr>
          <p:cNvPr id="5" name="Título 6"/>
          <p:cNvSpPr txBox="1">
            <a:spLocks/>
          </p:cNvSpPr>
          <p:nvPr/>
        </p:nvSpPr>
        <p:spPr bwMode="auto">
          <a:xfrm>
            <a:off x="1254299" y="116632"/>
            <a:ext cx="7427912" cy="122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pt-BR" altLang="x-none" smtClean="0">
                <a:solidFill>
                  <a:srgbClr val="000000"/>
                </a:solidFill>
                <a:latin typeface="Lato" charset="0"/>
              </a:rPr>
              <a:t>Do the docstring for your life!</a:t>
            </a:r>
            <a:endParaRPr lang="pt-BR" altLang="x-none" dirty="0">
              <a:latin typeface="Lato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51520" y="2154981"/>
            <a:ext cx="8640960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>
                <a:solidFill>
                  <a:schemeClr val="accent6">
                    <a:lumMod val="75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#!/</a:t>
            </a:r>
            <a:r>
              <a:rPr lang="en-US" sz="2000" b="1" dirty="0" err="1" smtClean="0">
                <a:solidFill>
                  <a:schemeClr val="accent6">
                    <a:lumMod val="75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usr</a:t>
            </a:r>
            <a:r>
              <a:rPr lang="en-US" sz="2000" b="1" dirty="0" smtClean="0">
                <a:solidFill>
                  <a:schemeClr val="accent6">
                    <a:lumMod val="75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/bin/</a:t>
            </a:r>
            <a:r>
              <a:rPr lang="en-US" sz="2000" b="1" dirty="0" err="1" smtClean="0">
                <a:solidFill>
                  <a:schemeClr val="accent6">
                    <a:lumMod val="75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env</a:t>
            </a:r>
            <a:r>
              <a:rPr lang="en-US" sz="2000" b="1" dirty="0" smtClean="0">
                <a:solidFill>
                  <a:schemeClr val="accent6">
                    <a:lumMod val="75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 python </a:t>
            </a:r>
          </a:p>
          <a:p>
            <a:r>
              <a:rPr lang="en-US" sz="2000" b="1" dirty="0" smtClean="0">
                <a:solidFill>
                  <a:schemeClr val="accent6">
                    <a:lumMod val="75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# -*- coding: utf-8 -*- </a:t>
            </a:r>
          </a:p>
          <a:p>
            <a:r>
              <a:rPr lang="en-US" sz="2000" b="1" dirty="0" smtClean="0">
                <a:solidFill>
                  <a:schemeClr val="accent1">
                    <a:lumMod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""" </a:t>
            </a:r>
          </a:p>
          <a:p>
            <a:r>
              <a:rPr lang="en-US" sz="2000" b="1" dirty="0" smtClean="0">
                <a:solidFill>
                  <a:schemeClr val="accent1">
                    <a:lumMod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My </a:t>
            </a: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Sample Code </a:t>
            </a:r>
            <a:endParaRPr lang="en-US" sz="2000" b="1" dirty="0" smtClean="0">
              <a:solidFill>
                <a:schemeClr val="accent1">
                  <a:lumMod val="50000"/>
                </a:schemeClr>
              </a:solidFill>
              <a:latin typeface="Lucida Console" charset="0"/>
              <a:ea typeface="Lucida Console" charset="0"/>
              <a:cs typeface="Lucida Console" charset="0"/>
            </a:endParaRPr>
          </a:p>
          <a:p>
            <a:endParaRPr lang="en-US" sz="2000" b="1" dirty="0">
              <a:solidFill>
                <a:schemeClr val="accent1">
                  <a:lumMod val="50000"/>
                </a:schemeClr>
              </a:solidFill>
              <a:latin typeface="Lucida Console" charset="0"/>
              <a:ea typeface="Lucida Console" charset="0"/>
              <a:cs typeface="Lucida Console" charset="0"/>
            </a:endParaRPr>
          </a:p>
          <a:p>
            <a:r>
              <a:rPr lang="en-US" sz="2000" b="1" dirty="0" smtClean="0">
                <a:solidFill>
                  <a:schemeClr val="accent1">
                    <a:lumMod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This </a:t>
            </a: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is such a simple documentation! The only thing I have to do is to add three single quotes (') or double quotes (") together to start a </a:t>
            </a:r>
            <a:r>
              <a:rPr lang="en-US" sz="2000" b="1" dirty="0" err="1">
                <a:solidFill>
                  <a:schemeClr val="accent1">
                    <a:lumMod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docstring</a:t>
            </a: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 block! Then just write down in a few words what you want to do in your file. </a:t>
            </a:r>
            <a:endParaRPr lang="en-US" sz="2000" b="1" dirty="0" smtClean="0">
              <a:solidFill>
                <a:schemeClr val="accent1">
                  <a:lumMod val="50000"/>
                </a:schemeClr>
              </a:solidFill>
              <a:latin typeface="Lucida Console" charset="0"/>
              <a:ea typeface="Lucida Console" charset="0"/>
              <a:cs typeface="Lucida Console" charset="0"/>
            </a:endParaRPr>
          </a:p>
          <a:p>
            <a:endParaRPr lang="en-US" sz="2000" b="1" dirty="0">
              <a:solidFill>
                <a:schemeClr val="accent1">
                  <a:lumMod val="50000"/>
                </a:schemeClr>
              </a:solidFill>
              <a:latin typeface="Lucida Console" charset="0"/>
              <a:ea typeface="Lucida Console" charset="0"/>
              <a:cs typeface="Lucida Console" charset="0"/>
            </a:endParaRPr>
          </a:p>
          <a:p>
            <a:r>
              <a:rPr lang="en-US" sz="2000" b="1" dirty="0" smtClean="0">
                <a:solidFill>
                  <a:schemeClr val="accent1">
                    <a:lumMod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by </a:t>
            </a: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J. Bond - Feb 31, </a:t>
            </a:r>
            <a:r>
              <a:rPr lang="en-US" sz="2000" b="1" dirty="0" smtClean="0">
                <a:solidFill>
                  <a:schemeClr val="accent1">
                    <a:lumMod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202X</a:t>
            </a:r>
          </a:p>
          <a:p>
            <a:r>
              <a:rPr lang="en-US" sz="2000" b="1" dirty="0" smtClean="0">
                <a:solidFill>
                  <a:schemeClr val="accent1">
                    <a:lumMod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"""</a:t>
            </a:r>
            <a:endParaRPr lang="en-US" sz="2000" b="1" dirty="0">
              <a:solidFill>
                <a:schemeClr val="accent1">
                  <a:lumMod val="50000"/>
                </a:schemeClr>
              </a:solidFill>
              <a:latin typeface="Lucida Console" charset="0"/>
              <a:ea typeface="Lucida Console" charset="0"/>
              <a:cs typeface="Lucida Console" charset="0"/>
            </a:endParaRPr>
          </a:p>
        </p:txBody>
      </p:sp>
      <p:sp>
        <p:nvSpPr>
          <p:cNvPr id="7" name="Título 6"/>
          <p:cNvSpPr txBox="1">
            <a:spLocks/>
          </p:cNvSpPr>
          <p:nvPr/>
        </p:nvSpPr>
        <p:spPr bwMode="auto">
          <a:xfrm>
            <a:off x="251520" y="1135807"/>
            <a:ext cx="7427912" cy="122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pt-BR" altLang="x-none" sz="2800" dirty="0" err="1" smtClean="0">
                <a:solidFill>
                  <a:srgbClr val="000000"/>
                </a:solidFill>
                <a:latin typeface="Lato" charset="0"/>
              </a:rPr>
              <a:t>Add</a:t>
            </a:r>
            <a:r>
              <a:rPr lang="pt-BR" altLang="x-none" sz="2800" dirty="0" smtClean="0">
                <a:solidFill>
                  <a:srgbClr val="000000"/>
                </a:solidFill>
                <a:latin typeface="Lato" charset="0"/>
              </a:rPr>
              <a:t> </a:t>
            </a:r>
            <a:r>
              <a:rPr lang="pt-BR" altLang="x-none" sz="2800" dirty="0" err="1" smtClean="0">
                <a:solidFill>
                  <a:srgbClr val="000000"/>
                </a:solidFill>
                <a:latin typeface="Lato" charset="0"/>
              </a:rPr>
              <a:t>documentation</a:t>
            </a:r>
            <a:r>
              <a:rPr lang="pt-BR" altLang="x-none" sz="2800" dirty="0" smtClean="0">
                <a:solidFill>
                  <a:srgbClr val="000000"/>
                </a:solidFill>
                <a:latin typeface="Lato" charset="0"/>
              </a:rPr>
              <a:t> </a:t>
            </a:r>
            <a:r>
              <a:rPr lang="pt-BR" altLang="x-none" sz="2800" dirty="0" err="1" smtClean="0">
                <a:solidFill>
                  <a:srgbClr val="000000"/>
                </a:solidFill>
                <a:latin typeface="Lato" charset="0"/>
              </a:rPr>
              <a:t>to</a:t>
            </a:r>
            <a:r>
              <a:rPr lang="pt-BR" altLang="x-none" sz="2800" dirty="0" smtClean="0">
                <a:solidFill>
                  <a:srgbClr val="000000"/>
                </a:solidFill>
                <a:latin typeface="Lato" charset="0"/>
              </a:rPr>
              <a:t> </a:t>
            </a:r>
            <a:r>
              <a:rPr lang="pt-BR" altLang="x-none" sz="2800" dirty="0" err="1" smtClean="0">
                <a:solidFill>
                  <a:srgbClr val="000000"/>
                </a:solidFill>
                <a:latin typeface="Lato" charset="0"/>
              </a:rPr>
              <a:t>your</a:t>
            </a:r>
            <a:r>
              <a:rPr lang="pt-BR" altLang="x-none" sz="2800" dirty="0" smtClean="0">
                <a:solidFill>
                  <a:srgbClr val="000000"/>
                </a:solidFill>
                <a:latin typeface="Lato" charset="0"/>
              </a:rPr>
              <a:t> files</a:t>
            </a:r>
            <a:endParaRPr lang="pt-BR" altLang="x-none" sz="2800" dirty="0">
              <a:latin typeface="Lat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0166916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15/02/2017</a:t>
            </a:r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0E7EE-F428-7640-BF2D-CC327B93105F}" type="slidenum">
              <a:rPr lang="pt-BR" altLang="x-none" smtClean="0"/>
              <a:pPr/>
              <a:t>11</a:t>
            </a:fld>
            <a:endParaRPr lang="pt-BR" altLang="x-non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 smtClean="0"/>
              <a:t>Python Bootcamp - </a:t>
            </a:r>
            <a:r>
              <a:rPr lang="pt-BR" altLang="x-none" smtClean="0">
                <a:latin typeface="Lato" charset="0"/>
              </a:rPr>
              <a:t>Your codes pretty and healthy</a:t>
            </a:r>
            <a:endParaRPr lang="pt-BR" dirty="0"/>
          </a:p>
        </p:txBody>
      </p:sp>
      <p:sp>
        <p:nvSpPr>
          <p:cNvPr id="5" name="Título 6"/>
          <p:cNvSpPr txBox="1">
            <a:spLocks/>
          </p:cNvSpPr>
          <p:nvPr/>
        </p:nvSpPr>
        <p:spPr bwMode="auto">
          <a:xfrm>
            <a:off x="1254299" y="116632"/>
            <a:ext cx="7427912" cy="122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pt-BR" altLang="x-none" smtClean="0">
                <a:solidFill>
                  <a:srgbClr val="000000"/>
                </a:solidFill>
                <a:latin typeface="Lato" charset="0"/>
              </a:rPr>
              <a:t>Do the docstring for your life!</a:t>
            </a:r>
            <a:endParaRPr lang="pt-BR" altLang="x-none" dirty="0">
              <a:latin typeface="Lato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51520" y="2154981"/>
            <a:ext cx="864096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>
                <a:solidFill>
                  <a:schemeClr val="accent6">
                    <a:lumMod val="75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#!/</a:t>
            </a:r>
            <a:r>
              <a:rPr lang="en-US" sz="2000" b="1" dirty="0" err="1" smtClean="0">
                <a:solidFill>
                  <a:schemeClr val="accent6">
                    <a:lumMod val="75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usr</a:t>
            </a:r>
            <a:r>
              <a:rPr lang="en-US" sz="2000" b="1" dirty="0" smtClean="0">
                <a:solidFill>
                  <a:schemeClr val="accent6">
                    <a:lumMod val="75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/bin/</a:t>
            </a:r>
            <a:r>
              <a:rPr lang="en-US" sz="2000" b="1" dirty="0" err="1" smtClean="0">
                <a:solidFill>
                  <a:schemeClr val="accent6">
                    <a:lumMod val="75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env</a:t>
            </a:r>
            <a:r>
              <a:rPr lang="en-US" sz="2000" b="1" dirty="0" smtClean="0">
                <a:solidFill>
                  <a:schemeClr val="accent6">
                    <a:lumMod val="75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 python </a:t>
            </a:r>
          </a:p>
          <a:p>
            <a:r>
              <a:rPr lang="en-US" sz="2000" b="1" dirty="0" smtClean="0">
                <a:solidFill>
                  <a:schemeClr val="accent6">
                    <a:lumMod val="75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# -*- coding: utf-8 -*- </a:t>
            </a:r>
          </a:p>
          <a:p>
            <a:r>
              <a:rPr lang="en-US" sz="2000" b="1" dirty="0" smtClean="0">
                <a:solidFill>
                  <a:schemeClr val="accent1">
                    <a:lumMod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""”The </a:t>
            </a:r>
            <a:r>
              <a:rPr lang="en-US" sz="2000" b="1" dirty="0" err="1" smtClean="0">
                <a:solidFill>
                  <a:schemeClr val="accent1">
                    <a:lumMod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docstring</a:t>
            </a:r>
            <a:r>
              <a:rPr lang="en-US" sz="2000" b="1" dirty="0" smtClean="0">
                <a:solidFill>
                  <a:schemeClr val="accent1">
                    <a:lumMod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 can also be just one line"""</a:t>
            </a:r>
            <a:endParaRPr lang="en-US" sz="2000" b="1" dirty="0">
              <a:solidFill>
                <a:schemeClr val="accent1">
                  <a:lumMod val="50000"/>
                </a:schemeClr>
              </a:solidFill>
              <a:latin typeface="Lucida Console" charset="0"/>
              <a:ea typeface="Lucida Console" charset="0"/>
              <a:cs typeface="Lucida Console" charset="0"/>
            </a:endParaRPr>
          </a:p>
        </p:txBody>
      </p:sp>
      <p:sp>
        <p:nvSpPr>
          <p:cNvPr id="7" name="Título 6"/>
          <p:cNvSpPr txBox="1">
            <a:spLocks/>
          </p:cNvSpPr>
          <p:nvPr/>
        </p:nvSpPr>
        <p:spPr bwMode="auto">
          <a:xfrm>
            <a:off x="251520" y="1135807"/>
            <a:ext cx="7427912" cy="122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pt-BR" altLang="x-none" sz="2800" dirty="0" err="1" smtClean="0">
                <a:solidFill>
                  <a:srgbClr val="000000"/>
                </a:solidFill>
                <a:latin typeface="Lato" charset="0"/>
              </a:rPr>
              <a:t>Add</a:t>
            </a:r>
            <a:r>
              <a:rPr lang="pt-BR" altLang="x-none" sz="2800" dirty="0" smtClean="0">
                <a:solidFill>
                  <a:srgbClr val="000000"/>
                </a:solidFill>
                <a:latin typeface="Lato" charset="0"/>
              </a:rPr>
              <a:t> </a:t>
            </a:r>
            <a:r>
              <a:rPr lang="pt-BR" altLang="x-none" sz="2800" dirty="0" err="1" smtClean="0">
                <a:solidFill>
                  <a:srgbClr val="000000"/>
                </a:solidFill>
                <a:latin typeface="Lato" charset="0"/>
              </a:rPr>
              <a:t>documentation</a:t>
            </a:r>
            <a:r>
              <a:rPr lang="pt-BR" altLang="x-none" sz="2800" dirty="0" smtClean="0">
                <a:solidFill>
                  <a:srgbClr val="000000"/>
                </a:solidFill>
                <a:latin typeface="Lato" charset="0"/>
              </a:rPr>
              <a:t> </a:t>
            </a:r>
            <a:r>
              <a:rPr lang="pt-BR" altLang="x-none" sz="2800" dirty="0" err="1" smtClean="0">
                <a:solidFill>
                  <a:srgbClr val="000000"/>
                </a:solidFill>
                <a:latin typeface="Lato" charset="0"/>
              </a:rPr>
              <a:t>to</a:t>
            </a:r>
            <a:r>
              <a:rPr lang="pt-BR" altLang="x-none" sz="2800" dirty="0" smtClean="0">
                <a:solidFill>
                  <a:srgbClr val="000000"/>
                </a:solidFill>
                <a:latin typeface="Lato" charset="0"/>
              </a:rPr>
              <a:t> </a:t>
            </a:r>
            <a:r>
              <a:rPr lang="pt-BR" altLang="x-none" sz="2800" dirty="0" err="1" smtClean="0">
                <a:solidFill>
                  <a:srgbClr val="000000"/>
                </a:solidFill>
                <a:latin typeface="Lato" charset="0"/>
              </a:rPr>
              <a:t>your</a:t>
            </a:r>
            <a:r>
              <a:rPr lang="pt-BR" altLang="x-none" sz="2800" dirty="0" smtClean="0">
                <a:solidFill>
                  <a:srgbClr val="000000"/>
                </a:solidFill>
                <a:latin typeface="Lato" charset="0"/>
              </a:rPr>
              <a:t> files</a:t>
            </a:r>
            <a:endParaRPr lang="pt-BR" altLang="x-none" sz="2800" dirty="0">
              <a:latin typeface="Lat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5143558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15/02/2017</a:t>
            </a:r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0E7EE-F428-7640-BF2D-CC327B93105F}" type="slidenum">
              <a:rPr lang="pt-BR" altLang="x-none" smtClean="0"/>
              <a:pPr/>
              <a:t>12</a:t>
            </a:fld>
            <a:endParaRPr lang="pt-BR" altLang="x-non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 smtClean="0"/>
              <a:t>Python Bootcamp - </a:t>
            </a:r>
            <a:r>
              <a:rPr lang="pt-BR" altLang="x-none" smtClean="0">
                <a:latin typeface="Lato" charset="0"/>
              </a:rPr>
              <a:t>Your codes pretty and healthy</a:t>
            </a:r>
            <a:endParaRPr lang="pt-BR" dirty="0"/>
          </a:p>
        </p:txBody>
      </p:sp>
      <p:sp>
        <p:nvSpPr>
          <p:cNvPr id="5" name="Título 6"/>
          <p:cNvSpPr txBox="1">
            <a:spLocks/>
          </p:cNvSpPr>
          <p:nvPr/>
        </p:nvSpPr>
        <p:spPr bwMode="auto">
          <a:xfrm>
            <a:off x="1254299" y="116632"/>
            <a:ext cx="7427912" cy="122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pt-BR" altLang="x-none" smtClean="0">
                <a:solidFill>
                  <a:srgbClr val="000000"/>
                </a:solidFill>
                <a:latin typeface="Lato" charset="0"/>
              </a:rPr>
              <a:t>Do the docstring for your life!</a:t>
            </a:r>
            <a:endParaRPr lang="pt-BR" altLang="x-none" dirty="0">
              <a:latin typeface="Lato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51520" y="2154981"/>
            <a:ext cx="864096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err="1">
                <a:solidFill>
                  <a:schemeClr val="accent3">
                    <a:lumMod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def</a:t>
            </a:r>
            <a:r>
              <a:rPr lang="en-US" sz="2000" b="1" dirty="0">
                <a:solidFill>
                  <a:schemeClr val="accent3">
                    <a:lumMod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 </a:t>
            </a:r>
            <a:r>
              <a:rPr lang="en-US" sz="2000" b="1" dirty="0" err="1">
                <a:solidFill>
                  <a:srgbClr val="0070C0"/>
                </a:solidFill>
                <a:latin typeface="Lucida Console" charset="0"/>
                <a:ea typeface="Lucida Console" charset="0"/>
                <a:cs typeface="Lucida Console" charset="0"/>
              </a:rPr>
              <a:t>say_hello</a:t>
            </a:r>
            <a:r>
              <a:rPr lang="en-US" sz="2000" b="1" dirty="0">
                <a:latin typeface="Lucida Console" charset="0"/>
                <a:ea typeface="Lucida Console" charset="0"/>
                <a:cs typeface="Lucida Console" charset="0"/>
              </a:rPr>
              <a:t>(name):    </a:t>
            </a:r>
            <a:endParaRPr lang="en-US" sz="2000" b="1" dirty="0" smtClean="0">
              <a:latin typeface="Lucida Console" charset="0"/>
              <a:ea typeface="Lucida Console" charset="0"/>
              <a:cs typeface="Lucida Console" charset="0"/>
            </a:endParaRPr>
          </a:p>
          <a:p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	</a:t>
            </a:r>
            <a:r>
              <a:rPr lang="en-US" sz="2000" b="1" dirty="0" smtClean="0">
                <a:solidFill>
                  <a:srgbClr val="C00000"/>
                </a:solidFill>
                <a:latin typeface="Lucida Console" charset="0"/>
                <a:ea typeface="Lucida Console" charset="0"/>
                <a:cs typeface="Lucida Console" charset="0"/>
              </a:rPr>
              <a:t>"""    </a:t>
            </a:r>
          </a:p>
          <a:p>
            <a:r>
              <a:rPr lang="en-US" sz="2000" b="1" dirty="0">
                <a:solidFill>
                  <a:srgbClr val="C00000"/>
                </a:solidFill>
                <a:latin typeface="Lucida Console" charset="0"/>
                <a:ea typeface="Lucida Console" charset="0"/>
                <a:cs typeface="Lucida Console" charset="0"/>
              </a:rPr>
              <a:t>	</a:t>
            </a:r>
            <a:r>
              <a:rPr lang="en-US" sz="2000" b="1" dirty="0" smtClean="0">
                <a:solidFill>
                  <a:srgbClr val="C00000"/>
                </a:solidFill>
                <a:latin typeface="Lucida Console" charset="0"/>
                <a:ea typeface="Lucida Console" charset="0"/>
                <a:cs typeface="Lucida Console" charset="0"/>
              </a:rPr>
              <a:t>This </a:t>
            </a:r>
            <a:r>
              <a:rPr lang="en-US" sz="2000" b="1" dirty="0">
                <a:solidFill>
                  <a:srgbClr val="C00000"/>
                </a:solidFill>
                <a:latin typeface="Lucida Console" charset="0"/>
                <a:ea typeface="Lucida Console" charset="0"/>
                <a:cs typeface="Lucida Console" charset="0"/>
              </a:rPr>
              <a:t>method simply says hello to the person </a:t>
            </a:r>
            <a:endParaRPr lang="en-US" sz="2000" b="1" dirty="0" smtClean="0">
              <a:solidFill>
                <a:srgbClr val="C00000"/>
              </a:solidFill>
              <a:latin typeface="Lucida Console" charset="0"/>
              <a:ea typeface="Lucida Console" charset="0"/>
              <a:cs typeface="Lucida Console" charset="0"/>
            </a:endParaRPr>
          </a:p>
          <a:p>
            <a:r>
              <a:rPr lang="en-US" sz="2000" b="1" dirty="0">
                <a:solidFill>
                  <a:srgbClr val="C00000"/>
                </a:solidFill>
                <a:latin typeface="Lucida Console" charset="0"/>
                <a:ea typeface="Lucida Console" charset="0"/>
                <a:cs typeface="Lucida Console" charset="0"/>
              </a:rPr>
              <a:t>	</a:t>
            </a:r>
            <a:r>
              <a:rPr lang="en-US" sz="2000" b="1" dirty="0" smtClean="0">
                <a:solidFill>
                  <a:srgbClr val="C00000"/>
                </a:solidFill>
                <a:latin typeface="Lucida Console" charset="0"/>
                <a:ea typeface="Lucida Console" charset="0"/>
                <a:cs typeface="Lucida Console" charset="0"/>
              </a:rPr>
              <a:t>whose </a:t>
            </a:r>
            <a:r>
              <a:rPr lang="en-US" sz="2000" b="1" dirty="0">
                <a:solidFill>
                  <a:srgbClr val="C00000"/>
                </a:solidFill>
                <a:latin typeface="Lucida Console" charset="0"/>
                <a:ea typeface="Lucida Console" charset="0"/>
                <a:cs typeface="Lucida Console" charset="0"/>
              </a:rPr>
              <a:t>name is given </a:t>
            </a:r>
            <a:r>
              <a:rPr lang="en-US" sz="2000" b="1" dirty="0" smtClean="0">
                <a:solidFill>
                  <a:srgbClr val="C00000"/>
                </a:solidFill>
                <a:latin typeface="Lucida Console" charset="0"/>
                <a:ea typeface="Lucida Console" charset="0"/>
                <a:cs typeface="Lucida Console" charset="0"/>
              </a:rPr>
              <a:t>as </a:t>
            </a:r>
            <a:r>
              <a:rPr lang="en-US" sz="2000" b="1" dirty="0">
                <a:solidFill>
                  <a:srgbClr val="C00000"/>
                </a:solidFill>
                <a:latin typeface="Lucida Console" charset="0"/>
                <a:ea typeface="Lucida Console" charset="0"/>
                <a:cs typeface="Lucida Console" charset="0"/>
              </a:rPr>
              <a:t>parameter.    </a:t>
            </a:r>
            <a:endParaRPr lang="en-US" sz="2000" b="1" dirty="0" smtClean="0">
              <a:solidFill>
                <a:srgbClr val="C00000"/>
              </a:solidFill>
              <a:latin typeface="Lucida Console" charset="0"/>
              <a:ea typeface="Lucida Console" charset="0"/>
              <a:cs typeface="Lucida Console" charset="0"/>
            </a:endParaRPr>
          </a:p>
          <a:p>
            <a:r>
              <a:rPr lang="en-US" sz="2000" b="1" dirty="0">
                <a:solidFill>
                  <a:srgbClr val="C00000"/>
                </a:solidFill>
                <a:latin typeface="Lucida Console" charset="0"/>
                <a:ea typeface="Lucida Console" charset="0"/>
                <a:cs typeface="Lucida Console" charset="0"/>
              </a:rPr>
              <a:t>	</a:t>
            </a:r>
            <a:r>
              <a:rPr lang="en-US" sz="2000" b="1" dirty="0" smtClean="0">
                <a:solidFill>
                  <a:srgbClr val="C00000"/>
                </a:solidFill>
                <a:latin typeface="Lucida Console" charset="0"/>
                <a:ea typeface="Lucida Console" charset="0"/>
                <a:cs typeface="Lucida Console" charset="0"/>
              </a:rPr>
              <a:t>"""    </a:t>
            </a:r>
          </a:p>
          <a:p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	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print</a:t>
            </a:r>
            <a:r>
              <a:rPr lang="en-US" sz="2000" b="1" dirty="0" smtClean="0">
                <a:solidFill>
                  <a:schemeClr val="accent1">
                    <a:lumMod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 </a:t>
            </a: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"Hello, {0}!"</a:t>
            </a:r>
            <a:r>
              <a:rPr lang="en-US" sz="2000" b="1" dirty="0">
                <a:latin typeface="Lucida Console" charset="0"/>
                <a:ea typeface="Lucida Console" charset="0"/>
                <a:cs typeface="Lucida Console" charset="0"/>
              </a:rPr>
              <a:t>.</a:t>
            </a:r>
            <a:r>
              <a:rPr lang="en-US" sz="2000" b="1" dirty="0">
                <a:solidFill>
                  <a:schemeClr val="accent3">
                    <a:lumMod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format</a:t>
            </a:r>
            <a:r>
              <a:rPr lang="en-US" sz="2000" b="1" dirty="0">
                <a:latin typeface="Lucida Console" charset="0"/>
                <a:ea typeface="Lucida Console" charset="0"/>
                <a:cs typeface="Lucida Console" charset="0"/>
              </a:rPr>
              <a:t>(name)</a:t>
            </a:r>
          </a:p>
        </p:txBody>
      </p:sp>
      <p:sp>
        <p:nvSpPr>
          <p:cNvPr id="7" name="Título 6"/>
          <p:cNvSpPr txBox="1">
            <a:spLocks/>
          </p:cNvSpPr>
          <p:nvPr/>
        </p:nvSpPr>
        <p:spPr bwMode="auto">
          <a:xfrm>
            <a:off x="251520" y="1135807"/>
            <a:ext cx="7427912" cy="122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pt-BR" altLang="x-none" sz="2800" dirty="0" err="1" smtClean="0">
                <a:solidFill>
                  <a:srgbClr val="000000"/>
                </a:solidFill>
                <a:latin typeface="Lato" charset="0"/>
              </a:rPr>
              <a:t>Add</a:t>
            </a:r>
            <a:r>
              <a:rPr lang="pt-BR" altLang="x-none" sz="2800" dirty="0" smtClean="0">
                <a:solidFill>
                  <a:srgbClr val="000000"/>
                </a:solidFill>
                <a:latin typeface="Lato" charset="0"/>
              </a:rPr>
              <a:t> </a:t>
            </a:r>
            <a:r>
              <a:rPr lang="pt-BR" altLang="x-none" sz="2800" dirty="0" err="1" smtClean="0">
                <a:solidFill>
                  <a:srgbClr val="000000"/>
                </a:solidFill>
                <a:latin typeface="Lato" charset="0"/>
              </a:rPr>
              <a:t>documentation</a:t>
            </a:r>
            <a:r>
              <a:rPr lang="pt-BR" altLang="x-none" sz="2800" dirty="0" smtClean="0">
                <a:solidFill>
                  <a:srgbClr val="000000"/>
                </a:solidFill>
                <a:latin typeface="Lato" charset="0"/>
              </a:rPr>
              <a:t> </a:t>
            </a:r>
            <a:r>
              <a:rPr lang="pt-BR" altLang="x-none" sz="2800" dirty="0" err="1" smtClean="0">
                <a:solidFill>
                  <a:srgbClr val="000000"/>
                </a:solidFill>
                <a:latin typeface="Lato" charset="0"/>
              </a:rPr>
              <a:t>to</a:t>
            </a:r>
            <a:r>
              <a:rPr lang="pt-BR" altLang="x-none" sz="2800" dirty="0" smtClean="0">
                <a:solidFill>
                  <a:srgbClr val="000000"/>
                </a:solidFill>
                <a:latin typeface="Lato" charset="0"/>
              </a:rPr>
              <a:t> </a:t>
            </a:r>
            <a:r>
              <a:rPr lang="pt-BR" altLang="x-none" sz="2800" dirty="0" err="1" smtClean="0">
                <a:solidFill>
                  <a:srgbClr val="000000"/>
                </a:solidFill>
                <a:latin typeface="Lato" charset="0"/>
              </a:rPr>
              <a:t>methods</a:t>
            </a:r>
            <a:r>
              <a:rPr lang="pt-BR" altLang="x-none" sz="2800" dirty="0" smtClean="0">
                <a:solidFill>
                  <a:srgbClr val="000000"/>
                </a:solidFill>
                <a:latin typeface="Lato" charset="0"/>
              </a:rPr>
              <a:t>/classes</a:t>
            </a:r>
            <a:endParaRPr lang="pt-BR" altLang="x-none" sz="2800" dirty="0">
              <a:latin typeface="Lat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2810359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15/02/2017</a:t>
            </a:r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0E7EE-F428-7640-BF2D-CC327B93105F}" type="slidenum">
              <a:rPr lang="pt-BR" altLang="x-none" smtClean="0"/>
              <a:pPr/>
              <a:t>13</a:t>
            </a:fld>
            <a:endParaRPr lang="pt-BR" altLang="x-non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 smtClean="0"/>
              <a:t>Python Bootcamp - </a:t>
            </a:r>
            <a:r>
              <a:rPr lang="pt-BR" altLang="x-none" smtClean="0">
                <a:latin typeface="Lato" charset="0"/>
              </a:rPr>
              <a:t>Your codes pretty and healthy</a:t>
            </a:r>
            <a:endParaRPr lang="pt-BR" dirty="0"/>
          </a:p>
        </p:txBody>
      </p:sp>
      <p:sp>
        <p:nvSpPr>
          <p:cNvPr id="5" name="Título 6"/>
          <p:cNvSpPr txBox="1">
            <a:spLocks/>
          </p:cNvSpPr>
          <p:nvPr/>
        </p:nvSpPr>
        <p:spPr bwMode="auto">
          <a:xfrm>
            <a:off x="1254299" y="116632"/>
            <a:ext cx="7427912" cy="122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pt-BR" altLang="x-none" smtClean="0">
                <a:solidFill>
                  <a:srgbClr val="000000"/>
                </a:solidFill>
                <a:latin typeface="Lato" charset="0"/>
              </a:rPr>
              <a:t>Do the docstring for your life!</a:t>
            </a:r>
            <a:endParaRPr lang="pt-BR" altLang="x-none" dirty="0">
              <a:latin typeface="Lato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07503" y="2154981"/>
            <a:ext cx="9001571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err="1">
                <a:solidFill>
                  <a:schemeClr val="accent3">
                    <a:lumMod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def</a:t>
            </a:r>
            <a:r>
              <a:rPr lang="en-US" sz="2000" b="1" dirty="0">
                <a:solidFill>
                  <a:schemeClr val="accent3">
                    <a:lumMod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 </a:t>
            </a:r>
            <a:r>
              <a:rPr lang="en-US" sz="2000" b="1" dirty="0" err="1">
                <a:solidFill>
                  <a:srgbClr val="0070C0"/>
                </a:solidFill>
                <a:latin typeface="Lucida Console" charset="0"/>
                <a:ea typeface="Lucida Console" charset="0"/>
                <a:cs typeface="Lucida Console" charset="0"/>
              </a:rPr>
              <a:t>say_hello</a:t>
            </a:r>
            <a:r>
              <a:rPr lang="en-US" sz="2000" b="1" dirty="0">
                <a:latin typeface="Lucida Console" charset="0"/>
                <a:ea typeface="Lucida Console" charset="0"/>
                <a:cs typeface="Lucida Console" charset="0"/>
              </a:rPr>
              <a:t>(name):    </a:t>
            </a:r>
            <a:endParaRPr lang="en-US" sz="2000" b="1" dirty="0" smtClean="0">
              <a:latin typeface="Lucida Console" charset="0"/>
              <a:ea typeface="Lucida Console" charset="0"/>
              <a:cs typeface="Lucida Console" charset="0"/>
            </a:endParaRPr>
          </a:p>
          <a:p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	</a:t>
            </a:r>
            <a:r>
              <a:rPr lang="en-US" sz="2000" b="1" dirty="0" smtClean="0">
                <a:solidFill>
                  <a:srgbClr val="C00000"/>
                </a:solidFill>
                <a:latin typeface="Lucida Console" charset="0"/>
                <a:ea typeface="Lucida Console" charset="0"/>
                <a:cs typeface="Lucida Console" charset="0"/>
              </a:rPr>
              <a:t>"""    </a:t>
            </a:r>
          </a:p>
          <a:p>
            <a:r>
              <a:rPr lang="en-US" sz="2000" b="1" dirty="0">
                <a:solidFill>
                  <a:srgbClr val="C00000"/>
                </a:solidFill>
                <a:latin typeface="Lucida Console" charset="0"/>
                <a:ea typeface="Lucida Console" charset="0"/>
                <a:cs typeface="Lucida Console" charset="0"/>
              </a:rPr>
              <a:t>	</a:t>
            </a:r>
            <a:r>
              <a:rPr lang="en-US" sz="2000" b="1" dirty="0" smtClean="0">
                <a:solidFill>
                  <a:srgbClr val="C00000"/>
                </a:solidFill>
                <a:latin typeface="Lucida Console" charset="0"/>
                <a:ea typeface="Lucida Console" charset="0"/>
                <a:cs typeface="Lucida Console" charset="0"/>
              </a:rPr>
              <a:t>This </a:t>
            </a:r>
            <a:r>
              <a:rPr lang="en-US" sz="2000" b="1" dirty="0">
                <a:solidFill>
                  <a:srgbClr val="C00000"/>
                </a:solidFill>
                <a:latin typeface="Lucida Console" charset="0"/>
                <a:ea typeface="Lucida Console" charset="0"/>
                <a:cs typeface="Lucida Console" charset="0"/>
              </a:rPr>
              <a:t>method simply says hello to the person </a:t>
            </a:r>
            <a:endParaRPr lang="en-US" sz="2000" b="1" dirty="0" smtClean="0">
              <a:solidFill>
                <a:srgbClr val="C00000"/>
              </a:solidFill>
              <a:latin typeface="Lucida Console" charset="0"/>
              <a:ea typeface="Lucida Console" charset="0"/>
              <a:cs typeface="Lucida Console" charset="0"/>
            </a:endParaRPr>
          </a:p>
          <a:p>
            <a:r>
              <a:rPr lang="en-US" sz="2000" b="1" dirty="0">
                <a:solidFill>
                  <a:srgbClr val="C00000"/>
                </a:solidFill>
                <a:latin typeface="Lucida Console" charset="0"/>
                <a:ea typeface="Lucida Console" charset="0"/>
                <a:cs typeface="Lucida Console" charset="0"/>
              </a:rPr>
              <a:t>	</a:t>
            </a:r>
            <a:r>
              <a:rPr lang="en-US" sz="2000" b="1" dirty="0" smtClean="0">
                <a:solidFill>
                  <a:srgbClr val="C00000"/>
                </a:solidFill>
                <a:latin typeface="Lucida Console" charset="0"/>
                <a:ea typeface="Lucida Console" charset="0"/>
                <a:cs typeface="Lucida Console" charset="0"/>
              </a:rPr>
              <a:t>whose </a:t>
            </a:r>
            <a:r>
              <a:rPr lang="en-US" sz="2000" b="1" dirty="0">
                <a:solidFill>
                  <a:srgbClr val="C00000"/>
                </a:solidFill>
                <a:latin typeface="Lucida Console" charset="0"/>
                <a:ea typeface="Lucida Console" charset="0"/>
                <a:cs typeface="Lucida Console" charset="0"/>
              </a:rPr>
              <a:t>name is given </a:t>
            </a:r>
            <a:r>
              <a:rPr lang="en-US" sz="2000" b="1" dirty="0" smtClean="0">
                <a:solidFill>
                  <a:srgbClr val="C00000"/>
                </a:solidFill>
                <a:latin typeface="Lucida Console" charset="0"/>
                <a:ea typeface="Lucida Console" charset="0"/>
                <a:cs typeface="Lucida Console" charset="0"/>
              </a:rPr>
              <a:t>as </a:t>
            </a:r>
            <a:r>
              <a:rPr lang="en-US" sz="2000" b="1" dirty="0">
                <a:solidFill>
                  <a:srgbClr val="C00000"/>
                </a:solidFill>
                <a:latin typeface="Lucida Console" charset="0"/>
                <a:ea typeface="Lucida Console" charset="0"/>
                <a:cs typeface="Lucida Console" charset="0"/>
              </a:rPr>
              <a:t>parameter</a:t>
            </a:r>
            <a:r>
              <a:rPr lang="en-US" sz="2000" b="1" dirty="0" smtClean="0">
                <a:solidFill>
                  <a:srgbClr val="C00000"/>
                </a:solidFill>
                <a:latin typeface="Lucida Console" charset="0"/>
                <a:ea typeface="Lucida Console" charset="0"/>
                <a:cs typeface="Lucida Console" charset="0"/>
              </a:rPr>
              <a:t>.</a:t>
            </a:r>
          </a:p>
          <a:p>
            <a:endParaRPr lang="en-US" sz="2000" b="1" dirty="0">
              <a:solidFill>
                <a:srgbClr val="C00000"/>
              </a:solidFill>
              <a:latin typeface="Lucida Console" charset="0"/>
              <a:ea typeface="Lucida Console" charset="0"/>
              <a:cs typeface="Lucida Console" charset="0"/>
            </a:endParaRPr>
          </a:p>
          <a:p>
            <a:r>
              <a:rPr lang="en-US" sz="2000" b="1" dirty="0" smtClean="0">
                <a:solidFill>
                  <a:srgbClr val="C00000"/>
                </a:solidFill>
                <a:latin typeface="Lucida Console" charset="0"/>
                <a:ea typeface="Lucida Console" charset="0"/>
                <a:cs typeface="Lucida Console" charset="0"/>
              </a:rPr>
              <a:t>	:</a:t>
            </a:r>
            <a:r>
              <a:rPr lang="en-US" sz="2000" b="1" dirty="0" err="1" smtClean="0">
                <a:solidFill>
                  <a:srgbClr val="C00000"/>
                </a:solidFill>
                <a:latin typeface="Lucida Console" charset="0"/>
                <a:ea typeface="Lucida Console" charset="0"/>
                <a:cs typeface="Lucida Console" charset="0"/>
              </a:rPr>
              <a:t>param</a:t>
            </a:r>
            <a:r>
              <a:rPr lang="en-US" sz="2000" b="1" dirty="0" smtClean="0">
                <a:solidFill>
                  <a:srgbClr val="C00000"/>
                </a:solidFill>
                <a:latin typeface="Lucida Console" charset="0"/>
                <a:ea typeface="Lucida Console" charset="0"/>
                <a:cs typeface="Lucida Console" charset="0"/>
              </a:rPr>
              <a:t> name: name of the person that to be greeted.</a:t>
            </a:r>
          </a:p>
          <a:p>
            <a:r>
              <a:rPr lang="en-US" sz="2000" b="1" dirty="0">
                <a:solidFill>
                  <a:srgbClr val="C00000"/>
                </a:solidFill>
                <a:latin typeface="Lucida Console" charset="0"/>
                <a:ea typeface="Lucida Console" charset="0"/>
                <a:cs typeface="Lucida Console" charset="0"/>
              </a:rPr>
              <a:t>	</a:t>
            </a:r>
            <a:r>
              <a:rPr lang="en-US" sz="2000" b="1" dirty="0" smtClean="0">
                <a:solidFill>
                  <a:srgbClr val="C00000"/>
                </a:solidFill>
                <a:latin typeface="Lucida Console" charset="0"/>
                <a:ea typeface="Lucida Console" charset="0"/>
                <a:cs typeface="Lucida Console" charset="0"/>
              </a:rPr>
              <a:t>:type name: string    </a:t>
            </a:r>
          </a:p>
          <a:p>
            <a:r>
              <a:rPr lang="en-US" sz="2000" b="1" dirty="0">
                <a:solidFill>
                  <a:srgbClr val="C00000"/>
                </a:solidFill>
                <a:latin typeface="Lucida Console" charset="0"/>
                <a:ea typeface="Lucida Console" charset="0"/>
                <a:cs typeface="Lucida Console" charset="0"/>
              </a:rPr>
              <a:t>	</a:t>
            </a:r>
            <a:r>
              <a:rPr lang="en-US" sz="2000" b="1" dirty="0" smtClean="0">
                <a:solidFill>
                  <a:srgbClr val="C00000"/>
                </a:solidFill>
                <a:latin typeface="Lucida Console" charset="0"/>
                <a:ea typeface="Lucida Console" charset="0"/>
                <a:cs typeface="Lucida Console" charset="0"/>
              </a:rPr>
              <a:t>"""    </a:t>
            </a:r>
          </a:p>
          <a:p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	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print</a:t>
            </a:r>
            <a:r>
              <a:rPr lang="en-US" sz="2000" b="1" dirty="0" smtClean="0">
                <a:solidFill>
                  <a:schemeClr val="accent1">
                    <a:lumMod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 </a:t>
            </a: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"Hello, {0}!"</a:t>
            </a:r>
            <a:r>
              <a:rPr lang="en-US" sz="2000" b="1" dirty="0">
                <a:latin typeface="Lucida Console" charset="0"/>
                <a:ea typeface="Lucida Console" charset="0"/>
                <a:cs typeface="Lucida Console" charset="0"/>
              </a:rPr>
              <a:t>.</a:t>
            </a:r>
            <a:r>
              <a:rPr lang="en-US" sz="2000" b="1" dirty="0">
                <a:solidFill>
                  <a:schemeClr val="accent3">
                    <a:lumMod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format</a:t>
            </a:r>
            <a:r>
              <a:rPr lang="en-US" sz="2000" b="1" dirty="0">
                <a:latin typeface="Lucida Console" charset="0"/>
                <a:ea typeface="Lucida Console" charset="0"/>
                <a:cs typeface="Lucida Console" charset="0"/>
              </a:rPr>
              <a:t>(name)</a:t>
            </a:r>
          </a:p>
        </p:txBody>
      </p:sp>
      <p:sp>
        <p:nvSpPr>
          <p:cNvPr id="7" name="Título 6"/>
          <p:cNvSpPr txBox="1">
            <a:spLocks/>
          </p:cNvSpPr>
          <p:nvPr/>
        </p:nvSpPr>
        <p:spPr bwMode="auto">
          <a:xfrm>
            <a:off x="251520" y="1135807"/>
            <a:ext cx="7427912" cy="122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pt-BR" altLang="x-none" sz="2800" dirty="0" err="1" smtClean="0">
                <a:solidFill>
                  <a:srgbClr val="000000"/>
                </a:solidFill>
                <a:latin typeface="Lato" charset="0"/>
              </a:rPr>
              <a:t>Documentation</a:t>
            </a:r>
            <a:r>
              <a:rPr lang="pt-BR" altLang="x-none" sz="2800" dirty="0" smtClean="0">
                <a:solidFill>
                  <a:srgbClr val="000000"/>
                </a:solidFill>
                <a:latin typeface="Lato" charset="0"/>
              </a:rPr>
              <a:t> </a:t>
            </a:r>
            <a:r>
              <a:rPr lang="pt-BR" altLang="x-none" sz="2800" dirty="0" err="1" smtClean="0">
                <a:solidFill>
                  <a:srgbClr val="000000"/>
                </a:solidFill>
                <a:latin typeface="Lato" charset="0"/>
              </a:rPr>
              <a:t>styles</a:t>
            </a:r>
            <a:endParaRPr lang="pt-BR" altLang="x-none" sz="2800" dirty="0">
              <a:latin typeface="Lato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679432" y="1476345"/>
            <a:ext cx="11881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  <a:latin typeface="+mn-lt"/>
                <a:hlinkClick r:id="rId2"/>
              </a:rPr>
              <a:t>PEP 257</a:t>
            </a:r>
            <a:endParaRPr lang="en-US" sz="2400" dirty="0">
              <a:solidFill>
                <a:schemeClr val="accent5">
                  <a:lumMod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56903012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15/02/2017</a:t>
            </a:r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0E7EE-F428-7640-BF2D-CC327B93105F}" type="slidenum">
              <a:rPr lang="pt-BR" altLang="x-none" smtClean="0"/>
              <a:pPr/>
              <a:t>14</a:t>
            </a:fld>
            <a:endParaRPr lang="pt-BR" altLang="x-non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 smtClean="0"/>
              <a:t>Python Bootcamp - </a:t>
            </a:r>
            <a:r>
              <a:rPr lang="pt-BR" altLang="x-none" smtClean="0">
                <a:latin typeface="Lato" charset="0"/>
              </a:rPr>
              <a:t>Your codes pretty and healthy</a:t>
            </a:r>
            <a:endParaRPr lang="pt-BR" dirty="0"/>
          </a:p>
        </p:txBody>
      </p:sp>
      <p:sp>
        <p:nvSpPr>
          <p:cNvPr id="5" name="Título 6"/>
          <p:cNvSpPr txBox="1">
            <a:spLocks/>
          </p:cNvSpPr>
          <p:nvPr/>
        </p:nvSpPr>
        <p:spPr bwMode="auto">
          <a:xfrm>
            <a:off x="1254299" y="116632"/>
            <a:ext cx="7427912" cy="122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pt-BR" altLang="x-none" smtClean="0">
                <a:solidFill>
                  <a:srgbClr val="000000"/>
                </a:solidFill>
                <a:latin typeface="Lato" charset="0"/>
              </a:rPr>
              <a:t>Do the docstring for your life!</a:t>
            </a:r>
            <a:endParaRPr lang="pt-BR" altLang="x-none" dirty="0">
              <a:latin typeface="Lato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07504" y="2154981"/>
            <a:ext cx="8640960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err="1">
                <a:solidFill>
                  <a:schemeClr val="accent3">
                    <a:lumMod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def</a:t>
            </a:r>
            <a:r>
              <a:rPr lang="en-US" sz="2000" b="1" dirty="0">
                <a:solidFill>
                  <a:schemeClr val="accent3">
                    <a:lumMod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 </a:t>
            </a:r>
            <a:r>
              <a:rPr lang="en-US" sz="2000" b="1" dirty="0" err="1">
                <a:solidFill>
                  <a:srgbClr val="0070C0"/>
                </a:solidFill>
                <a:latin typeface="Lucida Console" charset="0"/>
                <a:ea typeface="Lucida Console" charset="0"/>
                <a:cs typeface="Lucida Console" charset="0"/>
              </a:rPr>
              <a:t>say_hello</a:t>
            </a:r>
            <a:r>
              <a:rPr lang="en-US" sz="2000" b="1" dirty="0">
                <a:latin typeface="Lucida Console" charset="0"/>
                <a:ea typeface="Lucida Console" charset="0"/>
                <a:cs typeface="Lucida Console" charset="0"/>
              </a:rPr>
              <a:t>(name):    </a:t>
            </a:r>
            <a:endParaRPr lang="en-US" sz="2000" b="1" dirty="0" smtClean="0">
              <a:latin typeface="Lucida Console" charset="0"/>
              <a:ea typeface="Lucida Console" charset="0"/>
              <a:cs typeface="Lucida Console" charset="0"/>
            </a:endParaRPr>
          </a:p>
          <a:p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	</a:t>
            </a:r>
            <a:r>
              <a:rPr lang="en-US" sz="2000" b="1" dirty="0" smtClean="0">
                <a:solidFill>
                  <a:srgbClr val="C00000"/>
                </a:solidFill>
                <a:latin typeface="Lucida Console" charset="0"/>
                <a:ea typeface="Lucida Console" charset="0"/>
                <a:cs typeface="Lucida Console" charset="0"/>
              </a:rPr>
              <a:t>"""    </a:t>
            </a:r>
          </a:p>
          <a:p>
            <a:r>
              <a:rPr lang="en-US" sz="2000" b="1" dirty="0">
                <a:solidFill>
                  <a:srgbClr val="C00000"/>
                </a:solidFill>
                <a:latin typeface="Lucida Console" charset="0"/>
                <a:ea typeface="Lucida Console" charset="0"/>
                <a:cs typeface="Lucida Console" charset="0"/>
              </a:rPr>
              <a:t>	</a:t>
            </a:r>
            <a:r>
              <a:rPr lang="en-US" sz="2000" b="1" dirty="0" smtClean="0">
                <a:solidFill>
                  <a:srgbClr val="C00000"/>
                </a:solidFill>
                <a:latin typeface="Lucida Console" charset="0"/>
                <a:ea typeface="Lucida Console" charset="0"/>
                <a:cs typeface="Lucida Console" charset="0"/>
              </a:rPr>
              <a:t>This </a:t>
            </a:r>
            <a:r>
              <a:rPr lang="en-US" sz="2000" b="1" dirty="0">
                <a:solidFill>
                  <a:srgbClr val="C00000"/>
                </a:solidFill>
                <a:latin typeface="Lucida Console" charset="0"/>
                <a:ea typeface="Lucida Console" charset="0"/>
                <a:cs typeface="Lucida Console" charset="0"/>
              </a:rPr>
              <a:t>method simply says hello to the person </a:t>
            </a:r>
            <a:endParaRPr lang="en-US" sz="2000" b="1" dirty="0" smtClean="0">
              <a:solidFill>
                <a:srgbClr val="C00000"/>
              </a:solidFill>
              <a:latin typeface="Lucida Console" charset="0"/>
              <a:ea typeface="Lucida Console" charset="0"/>
              <a:cs typeface="Lucida Console" charset="0"/>
            </a:endParaRPr>
          </a:p>
          <a:p>
            <a:r>
              <a:rPr lang="en-US" sz="2000" b="1" dirty="0">
                <a:solidFill>
                  <a:srgbClr val="C00000"/>
                </a:solidFill>
                <a:latin typeface="Lucida Console" charset="0"/>
                <a:ea typeface="Lucida Console" charset="0"/>
                <a:cs typeface="Lucida Console" charset="0"/>
              </a:rPr>
              <a:t>	</a:t>
            </a:r>
            <a:r>
              <a:rPr lang="en-US" sz="2000" b="1" dirty="0" smtClean="0">
                <a:solidFill>
                  <a:srgbClr val="C00000"/>
                </a:solidFill>
                <a:latin typeface="Lucida Console" charset="0"/>
                <a:ea typeface="Lucida Console" charset="0"/>
                <a:cs typeface="Lucida Console" charset="0"/>
              </a:rPr>
              <a:t>whose </a:t>
            </a:r>
            <a:r>
              <a:rPr lang="en-US" sz="2000" b="1" dirty="0">
                <a:solidFill>
                  <a:srgbClr val="C00000"/>
                </a:solidFill>
                <a:latin typeface="Lucida Console" charset="0"/>
                <a:ea typeface="Lucida Console" charset="0"/>
                <a:cs typeface="Lucida Console" charset="0"/>
              </a:rPr>
              <a:t>name is given </a:t>
            </a:r>
            <a:r>
              <a:rPr lang="en-US" sz="2000" b="1" dirty="0" smtClean="0">
                <a:solidFill>
                  <a:srgbClr val="C00000"/>
                </a:solidFill>
                <a:latin typeface="Lucida Console" charset="0"/>
                <a:ea typeface="Lucida Console" charset="0"/>
                <a:cs typeface="Lucida Console" charset="0"/>
              </a:rPr>
              <a:t>as </a:t>
            </a:r>
            <a:r>
              <a:rPr lang="en-US" sz="2000" b="1" dirty="0">
                <a:solidFill>
                  <a:srgbClr val="C00000"/>
                </a:solidFill>
                <a:latin typeface="Lucida Console" charset="0"/>
                <a:ea typeface="Lucida Console" charset="0"/>
                <a:cs typeface="Lucida Console" charset="0"/>
              </a:rPr>
              <a:t>parameter</a:t>
            </a:r>
            <a:r>
              <a:rPr lang="en-US" sz="2000" b="1" dirty="0" smtClean="0">
                <a:solidFill>
                  <a:srgbClr val="C00000"/>
                </a:solidFill>
                <a:latin typeface="Lucida Console" charset="0"/>
                <a:ea typeface="Lucida Console" charset="0"/>
                <a:cs typeface="Lucida Console" charset="0"/>
              </a:rPr>
              <a:t>.</a:t>
            </a:r>
          </a:p>
          <a:p>
            <a:endParaRPr lang="en-US" sz="2000" b="1" dirty="0" smtClean="0">
              <a:solidFill>
                <a:srgbClr val="C00000"/>
              </a:solidFill>
              <a:latin typeface="Lucida Console" charset="0"/>
              <a:ea typeface="Lucida Console" charset="0"/>
              <a:cs typeface="Lucida Console" charset="0"/>
            </a:endParaRPr>
          </a:p>
          <a:p>
            <a:r>
              <a:rPr lang="en-US" sz="2000" b="1" dirty="0">
                <a:solidFill>
                  <a:srgbClr val="C00000"/>
                </a:solidFill>
                <a:latin typeface="Lucida Console" charset="0"/>
                <a:ea typeface="Lucida Console" charset="0"/>
                <a:cs typeface="Lucida Console" charset="0"/>
              </a:rPr>
              <a:t>	</a:t>
            </a:r>
            <a:r>
              <a:rPr lang="en-US" sz="2000" b="1" dirty="0" smtClean="0">
                <a:solidFill>
                  <a:srgbClr val="C00000"/>
                </a:solidFill>
                <a:latin typeface="Lucida Console" charset="0"/>
                <a:ea typeface="Lucida Console" charset="0"/>
                <a:cs typeface="Lucida Console" charset="0"/>
              </a:rPr>
              <a:t>Parameters</a:t>
            </a:r>
          </a:p>
          <a:p>
            <a:r>
              <a:rPr lang="en-US" sz="2000" b="1" dirty="0" smtClean="0">
                <a:solidFill>
                  <a:srgbClr val="C00000"/>
                </a:solidFill>
                <a:latin typeface="Lucida Console" charset="0"/>
                <a:ea typeface="Lucida Console" charset="0"/>
                <a:cs typeface="Lucida Console" charset="0"/>
              </a:rPr>
              <a:t>	    name (string): The name of the person that                </a:t>
            </a:r>
          </a:p>
          <a:p>
            <a:r>
              <a:rPr lang="en-US" sz="2000" b="1" dirty="0">
                <a:solidFill>
                  <a:srgbClr val="C00000"/>
                </a:solidFill>
                <a:latin typeface="Lucida Console" charset="0"/>
                <a:ea typeface="Lucida Console" charset="0"/>
                <a:cs typeface="Lucida Console" charset="0"/>
              </a:rPr>
              <a:t> </a:t>
            </a:r>
            <a:r>
              <a:rPr lang="en-US" sz="2000" b="1" dirty="0" smtClean="0">
                <a:solidFill>
                  <a:srgbClr val="C00000"/>
                </a:solidFill>
                <a:latin typeface="Lucida Console" charset="0"/>
                <a:ea typeface="Lucida Console" charset="0"/>
                <a:cs typeface="Lucida Console" charset="0"/>
              </a:rPr>
              <a:t>                        will be greeted.</a:t>
            </a:r>
          </a:p>
          <a:p>
            <a:r>
              <a:rPr lang="en-US" sz="2000" b="1" dirty="0">
                <a:solidFill>
                  <a:srgbClr val="C00000"/>
                </a:solidFill>
                <a:latin typeface="Lucida Console" charset="0"/>
                <a:ea typeface="Lucida Console" charset="0"/>
                <a:cs typeface="Lucida Console" charset="0"/>
              </a:rPr>
              <a:t>	</a:t>
            </a:r>
            <a:r>
              <a:rPr lang="en-US" sz="2000" b="1" dirty="0" smtClean="0">
                <a:solidFill>
                  <a:srgbClr val="C00000"/>
                </a:solidFill>
                <a:latin typeface="Lucida Console" charset="0"/>
                <a:ea typeface="Lucida Console" charset="0"/>
                <a:cs typeface="Lucida Console" charset="0"/>
              </a:rPr>
              <a:t>"""    </a:t>
            </a:r>
          </a:p>
          <a:p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	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print</a:t>
            </a:r>
            <a:r>
              <a:rPr lang="en-US" sz="2000" b="1" dirty="0" smtClean="0">
                <a:solidFill>
                  <a:schemeClr val="accent1">
                    <a:lumMod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 </a:t>
            </a: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"Hello, {0}!"</a:t>
            </a:r>
            <a:r>
              <a:rPr lang="en-US" sz="2000" b="1" dirty="0">
                <a:latin typeface="Lucida Console" charset="0"/>
                <a:ea typeface="Lucida Console" charset="0"/>
                <a:cs typeface="Lucida Console" charset="0"/>
              </a:rPr>
              <a:t>.</a:t>
            </a:r>
            <a:r>
              <a:rPr lang="en-US" sz="2000" b="1" dirty="0">
                <a:solidFill>
                  <a:schemeClr val="accent3">
                    <a:lumMod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format</a:t>
            </a:r>
            <a:r>
              <a:rPr lang="en-US" sz="2000" b="1" dirty="0">
                <a:latin typeface="Lucida Console" charset="0"/>
                <a:ea typeface="Lucida Console" charset="0"/>
                <a:cs typeface="Lucida Console" charset="0"/>
              </a:rPr>
              <a:t>(name)</a:t>
            </a:r>
          </a:p>
        </p:txBody>
      </p:sp>
      <p:sp>
        <p:nvSpPr>
          <p:cNvPr id="7" name="Título 6"/>
          <p:cNvSpPr txBox="1">
            <a:spLocks/>
          </p:cNvSpPr>
          <p:nvPr/>
        </p:nvSpPr>
        <p:spPr bwMode="auto">
          <a:xfrm>
            <a:off x="251520" y="1135807"/>
            <a:ext cx="7427912" cy="122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pt-BR" altLang="x-none" sz="2800" dirty="0" err="1" smtClean="0">
                <a:solidFill>
                  <a:srgbClr val="000000"/>
                </a:solidFill>
                <a:latin typeface="Lato" charset="0"/>
              </a:rPr>
              <a:t>Documentation</a:t>
            </a:r>
            <a:r>
              <a:rPr lang="pt-BR" altLang="x-none" sz="2800" dirty="0" smtClean="0">
                <a:solidFill>
                  <a:srgbClr val="000000"/>
                </a:solidFill>
                <a:latin typeface="Lato" charset="0"/>
              </a:rPr>
              <a:t> </a:t>
            </a:r>
            <a:r>
              <a:rPr lang="pt-BR" altLang="x-none" sz="2800" dirty="0" err="1" smtClean="0">
                <a:solidFill>
                  <a:srgbClr val="000000"/>
                </a:solidFill>
                <a:latin typeface="Lato" charset="0"/>
              </a:rPr>
              <a:t>styles</a:t>
            </a:r>
            <a:endParaRPr lang="pt-BR" altLang="x-none" sz="2800" dirty="0">
              <a:latin typeface="Lato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593004" y="1516967"/>
            <a:ext cx="22994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>
                <a:solidFill>
                  <a:schemeClr val="accent5">
                    <a:lumMod val="75000"/>
                  </a:schemeClr>
                </a:solidFill>
                <a:latin typeface="+mn-lt"/>
                <a:hlinkClick r:id="rId2"/>
              </a:rPr>
              <a:t>Sphinx Napoleon</a:t>
            </a:r>
            <a:endParaRPr lang="en-US" sz="2400" dirty="0">
              <a:solidFill>
                <a:schemeClr val="accent5">
                  <a:lumMod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30734210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15/02/2017</a:t>
            </a:r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0E7EE-F428-7640-BF2D-CC327B93105F}" type="slidenum">
              <a:rPr lang="pt-BR" altLang="x-none" smtClean="0"/>
              <a:pPr/>
              <a:t>15</a:t>
            </a:fld>
            <a:endParaRPr lang="pt-BR" altLang="x-non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 smtClean="0"/>
              <a:t>Python Bootcamp - </a:t>
            </a:r>
            <a:r>
              <a:rPr lang="pt-BR" altLang="x-none" smtClean="0">
                <a:latin typeface="Lato" charset="0"/>
              </a:rPr>
              <a:t>Your codes pretty and healthy</a:t>
            </a:r>
            <a:endParaRPr lang="pt-BR" dirty="0"/>
          </a:p>
        </p:txBody>
      </p:sp>
      <p:sp>
        <p:nvSpPr>
          <p:cNvPr id="5" name="Título 6"/>
          <p:cNvSpPr txBox="1">
            <a:spLocks/>
          </p:cNvSpPr>
          <p:nvPr/>
        </p:nvSpPr>
        <p:spPr bwMode="auto">
          <a:xfrm>
            <a:off x="1254299" y="116632"/>
            <a:ext cx="7427912" cy="122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pt-BR" altLang="x-none" smtClean="0">
                <a:solidFill>
                  <a:srgbClr val="000000"/>
                </a:solidFill>
                <a:latin typeface="Lato" charset="0"/>
              </a:rPr>
              <a:t>Why write if others can’t read?</a:t>
            </a:r>
            <a:endParaRPr lang="pt-BR" altLang="x-none" dirty="0">
              <a:latin typeface="Lato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8" y="2244453"/>
            <a:ext cx="9144000" cy="96852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5496" y="1812405"/>
            <a:ext cx="14770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>
                <a:latin typeface="+mn-lt"/>
              </a:rPr>
              <a:t>Identation</a:t>
            </a:r>
            <a:endParaRPr lang="en-US" sz="2400" dirty="0">
              <a:latin typeface="+mn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29700" y="1301508"/>
            <a:ext cx="49169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+mn-lt"/>
              </a:rPr>
              <a:t>Code Style: </a:t>
            </a:r>
            <a:r>
              <a:rPr lang="en-US" sz="2400" dirty="0" smtClean="0">
                <a:latin typeface="+mn-lt"/>
                <a:hlinkClick r:id="rId3"/>
              </a:rPr>
              <a:t>PEP-8</a:t>
            </a:r>
            <a:r>
              <a:rPr lang="en-US" sz="2400" dirty="0" smtClean="0">
                <a:latin typeface="+mn-lt"/>
              </a:rPr>
              <a:t> and/or </a:t>
            </a:r>
            <a:r>
              <a:rPr lang="en-US" sz="2400" dirty="0" smtClean="0">
                <a:latin typeface="+mn-lt"/>
                <a:hlinkClick r:id="rId4"/>
              </a:rPr>
              <a:t>Google Style</a:t>
            </a:r>
            <a:endParaRPr lang="en-US" sz="2400" dirty="0">
              <a:latin typeface="+mn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-3764" y="3180557"/>
            <a:ext cx="21001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+mn-lt"/>
              </a:rPr>
              <a:t>Name Notation</a:t>
            </a:r>
            <a:endParaRPr lang="en-US" sz="2400" dirty="0">
              <a:latin typeface="+mn-lt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94256"/>
            <a:ext cx="9144000" cy="93906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54110"/>
            <a:ext cx="9144000" cy="1195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319929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15/02/2017</a:t>
            </a:r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0E7EE-F428-7640-BF2D-CC327B93105F}" type="slidenum">
              <a:rPr lang="pt-BR" altLang="x-none" smtClean="0"/>
              <a:pPr/>
              <a:t>16</a:t>
            </a:fld>
            <a:endParaRPr lang="pt-BR" altLang="x-non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 smtClean="0"/>
              <a:t>Python Bootcamp - </a:t>
            </a:r>
            <a:r>
              <a:rPr lang="pt-BR" altLang="x-none" smtClean="0">
                <a:latin typeface="Lato" charset="0"/>
              </a:rPr>
              <a:t>Your codes pretty and healthy</a:t>
            </a:r>
            <a:endParaRPr lang="pt-BR" dirty="0"/>
          </a:p>
        </p:txBody>
      </p:sp>
      <p:sp>
        <p:nvSpPr>
          <p:cNvPr id="5" name="Título 6"/>
          <p:cNvSpPr txBox="1">
            <a:spLocks/>
          </p:cNvSpPr>
          <p:nvPr/>
        </p:nvSpPr>
        <p:spPr bwMode="auto">
          <a:xfrm>
            <a:off x="1254299" y="116632"/>
            <a:ext cx="7427912" cy="122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pt-BR" altLang="x-none" smtClean="0">
                <a:solidFill>
                  <a:srgbClr val="000000"/>
                </a:solidFill>
                <a:latin typeface="Lato" charset="0"/>
              </a:rPr>
              <a:t>Why write if others can’t read?</a:t>
            </a:r>
            <a:endParaRPr lang="pt-BR" altLang="x-none" dirty="0">
              <a:latin typeface="Lato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29700" y="1301508"/>
            <a:ext cx="49169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+mn-lt"/>
              </a:rPr>
              <a:t>Code Style: </a:t>
            </a:r>
            <a:r>
              <a:rPr lang="en-US" sz="2400" dirty="0" smtClean="0">
                <a:latin typeface="+mn-lt"/>
                <a:hlinkClick r:id="rId2"/>
              </a:rPr>
              <a:t>PEP-8</a:t>
            </a:r>
            <a:r>
              <a:rPr lang="en-US" sz="2400" dirty="0" smtClean="0">
                <a:latin typeface="+mn-lt"/>
              </a:rPr>
              <a:t> and/or </a:t>
            </a:r>
            <a:r>
              <a:rPr lang="en-US" sz="2400" dirty="0" smtClean="0">
                <a:latin typeface="+mn-lt"/>
                <a:hlinkClick r:id="rId3"/>
              </a:rPr>
              <a:t>Google Style</a:t>
            </a:r>
            <a:endParaRPr lang="en-US" sz="2400" dirty="0">
              <a:latin typeface="+mn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2748" y="1829384"/>
            <a:ext cx="62884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+mn-lt"/>
              </a:rPr>
              <a:t>Give some space and use self-explanatory names</a:t>
            </a:r>
            <a:endParaRPr lang="en-US" sz="2400" dirty="0">
              <a:latin typeface="+mn-lt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795" y="2291049"/>
            <a:ext cx="9144000" cy="1171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036814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15/02/2017</a:t>
            </a:r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0E7EE-F428-7640-BF2D-CC327B93105F}" type="slidenum">
              <a:rPr lang="pt-BR" altLang="x-none" smtClean="0"/>
              <a:pPr/>
              <a:t>17</a:t>
            </a:fld>
            <a:endParaRPr lang="pt-BR" altLang="x-non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 smtClean="0"/>
              <a:t>Python Bootcamp - </a:t>
            </a:r>
            <a:r>
              <a:rPr lang="pt-BR" altLang="x-none" smtClean="0">
                <a:latin typeface="Lato" charset="0"/>
              </a:rPr>
              <a:t>Your codes pretty and healthy</a:t>
            </a:r>
            <a:endParaRPr lang="pt-BR" dirty="0"/>
          </a:p>
        </p:txBody>
      </p:sp>
      <p:sp>
        <p:nvSpPr>
          <p:cNvPr id="5" name="Título 6"/>
          <p:cNvSpPr txBox="1">
            <a:spLocks/>
          </p:cNvSpPr>
          <p:nvPr/>
        </p:nvSpPr>
        <p:spPr bwMode="auto">
          <a:xfrm>
            <a:off x="1254299" y="116632"/>
            <a:ext cx="7427912" cy="122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pt-BR" altLang="x-none" smtClean="0">
                <a:solidFill>
                  <a:srgbClr val="000000"/>
                </a:solidFill>
                <a:latin typeface="Lato" charset="0"/>
              </a:rPr>
              <a:t>Why write if others can’t read?</a:t>
            </a:r>
            <a:endParaRPr lang="pt-BR" altLang="x-none" dirty="0">
              <a:latin typeface="Lato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29700" y="1301508"/>
            <a:ext cx="49169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+mn-lt"/>
              </a:rPr>
              <a:t>Code Style: </a:t>
            </a:r>
            <a:r>
              <a:rPr lang="en-US" sz="2400" dirty="0" smtClean="0">
                <a:latin typeface="+mn-lt"/>
                <a:hlinkClick r:id="rId2"/>
              </a:rPr>
              <a:t>PEP-8</a:t>
            </a:r>
            <a:r>
              <a:rPr lang="en-US" sz="2400" dirty="0" smtClean="0">
                <a:latin typeface="+mn-lt"/>
              </a:rPr>
              <a:t> and/or </a:t>
            </a:r>
            <a:r>
              <a:rPr lang="en-US" sz="2400" dirty="0" smtClean="0">
                <a:latin typeface="+mn-lt"/>
                <a:hlinkClick r:id="rId3"/>
              </a:rPr>
              <a:t>Google Style</a:t>
            </a:r>
            <a:endParaRPr lang="en-US" sz="2400" dirty="0">
              <a:latin typeface="+mn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2748" y="1829384"/>
            <a:ext cx="62884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+mn-lt"/>
              </a:rPr>
              <a:t>Give some space and use self-explanatory names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12" y="2276872"/>
            <a:ext cx="9144000" cy="3092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13498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15/02/2017</a:t>
            </a:r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0E7EE-F428-7640-BF2D-CC327B93105F}" type="slidenum">
              <a:rPr lang="pt-BR" altLang="x-none" smtClean="0"/>
              <a:pPr/>
              <a:t>18</a:t>
            </a:fld>
            <a:endParaRPr lang="pt-BR" altLang="x-non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 smtClean="0"/>
              <a:t>Python Bootcamp - </a:t>
            </a:r>
            <a:r>
              <a:rPr lang="pt-BR" altLang="x-none" smtClean="0">
                <a:latin typeface="Lato" charset="0"/>
              </a:rPr>
              <a:t>Your codes pretty and healthy</a:t>
            </a:r>
            <a:endParaRPr lang="pt-BR" dirty="0"/>
          </a:p>
        </p:txBody>
      </p:sp>
      <p:sp>
        <p:nvSpPr>
          <p:cNvPr id="5" name="Título 6"/>
          <p:cNvSpPr txBox="1">
            <a:spLocks/>
          </p:cNvSpPr>
          <p:nvPr/>
        </p:nvSpPr>
        <p:spPr bwMode="auto">
          <a:xfrm>
            <a:off x="1254299" y="116632"/>
            <a:ext cx="7427912" cy="122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pt-BR" altLang="x-none" smtClean="0">
                <a:solidFill>
                  <a:srgbClr val="000000"/>
                </a:solidFill>
                <a:latin typeface="Lato" charset="0"/>
              </a:rPr>
              <a:t>Keep tracking</a:t>
            </a:r>
            <a:endParaRPr lang="pt-BR" altLang="x-none" dirty="0">
              <a:latin typeface="Lato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1794525"/>
            <a:ext cx="9144000" cy="720080"/>
          </a:xfrm>
          <a:prstGeom prst="rect">
            <a:avLst/>
          </a:prstGeom>
          <a:gradFill>
            <a:gsLst>
              <a:gs pos="10000">
                <a:srgbClr val="FFFFFF"/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823" y="4981839"/>
            <a:ext cx="2843808" cy="118752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54815" y="4427471"/>
            <a:ext cx="37612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latin typeface="+mj-lt"/>
              </a:rPr>
              <a:t>Control Version with </a:t>
            </a:r>
            <a:r>
              <a:rPr lang="en-US" sz="2800" b="1" dirty="0" err="1" smtClean="0">
                <a:latin typeface="+mj-lt"/>
              </a:rPr>
              <a:t>Git</a:t>
            </a:r>
            <a:endParaRPr lang="en-US" sz="2800" b="1" dirty="0"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79512" y="1271687"/>
            <a:ext cx="44269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latin typeface="+mj-lt"/>
              </a:rPr>
              <a:t>Consistent software updates</a:t>
            </a:r>
            <a:endParaRPr lang="en-US" sz="2800" b="1" dirty="0">
              <a:latin typeface="+mj-lt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5295" y="4265218"/>
            <a:ext cx="847725" cy="84772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8923" y="5112943"/>
            <a:ext cx="1320468" cy="132046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5"/>
          <a:srcRect l="24013" t="2001" r="24800" b="2001"/>
          <a:stretch/>
        </p:blipFill>
        <p:spPr>
          <a:xfrm>
            <a:off x="7006534" y="4077002"/>
            <a:ext cx="1621989" cy="159703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203020" y="4458619"/>
            <a:ext cx="12153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+mj-lt"/>
              </a:rPr>
              <a:t>GitHub</a:t>
            </a:r>
            <a:endParaRPr lang="en-US" sz="2800" dirty="0">
              <a:latin typeface="+mj-l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203020" y="5437448"/>
            <a:ext cx="15676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 smtClean="0">
                <a:latin typeface="+mj-lt"/>
              </a:rPr>
              <a:t>BitBucket</a:t>
            </a:r>
            <a:endParaRPr lang="en-US" sz="2800" dirty="0">
              <a:latin typeface="+mj-l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572000" y="3640971"/>
            <a:ext cx="18054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 smtClean="0">
                <a:latin typeface="+mj-lt"/>
              </a:rPr>
              <a:t>Git</a:t>
            </a:r>
            <a:r>
              <a:rPr lang="en-US" sz="2800" b="1" dirty="0" smtClean="0">
                <a:latin typeface="+mj-lt"/>
              </a:rPr>
              <a:t> Servers</a:t>
            </a:r>
            <a:endParaRPr lang="en-US" sz="2800" b="1" dirty="0">
              <a:latin typeface="+mj-l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980601" y="3635728"/>
            <a:ext cx="17139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 smtClean="0">
                <a:latin typeface="+mj-lt"/>
              </a:rPr>
              <a:t>Git</a:t>
            </a:r>
            <a:r>
              <a:rPr lang="en-US" sz="2800" b="1" dirty="0" smtClean="0">
                <a:latin typeface="+mj-lt"/>
              </a:rPr>
              <a:t> Clients</a:t>
            </a:r>
            <a:endParaRPr lang="en-US" sz="2800" b="1" dirty="0">
              <a:latin typeface="+mj-lt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016667" y="5559783"/>
            <a:ext cx="16017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>
                <a:latin typeface="+mj-lt"/>
              </a:rPr>
              <a:t>GitKraken</a:t>
            </a:r>
            <a:endParaRPr lang="en-US" sz="2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14063186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x-none">
                <a:solidFill>
                  <a:srgbClr val="000000"/>
                </a:solidFill>
                <a:latin typeface="Lato" charset="0"/>
              </a:rPr>
              <a:t>Questions?</a:t>
            </a:r>
            <a:endParaRPr lang="pt-BR" altLang="x-none"/>
          </a:p>
        </p:txBody>
      </p:sp>
      <p:pic>
        <p:nvPicPr>
          <p:cNvPr id="59398" name="Picture 2" descr="http://images.sodahead.com/polls/003654585/643845792_Icon_round_Question_mark_answer_8_xlarg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413" y="1412875"/>
            <a:ext cx="4464050" cy="446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etângulo 12"/>
          <p:cNvSpPr/>
          <p:nvPr/>
        </p:nvSpPr>
        <p:spPr>
          <a:xfrm>
            <a:off x="1908175" y="1268413"/>
            <a:ext cx="5903913" cy="4968875"/>
          </a:xfrm>
          <a:prstGeom prst="rect">
            <a:avLst/>
          </a:prstGeom>
          <a:solidFill>
            <a:srgbClr val="FFFF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15/02/2017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0E7EE-F428-7640-BF2D-CC327B93105F}" type="slidenum">
              <a:rPr lang="pt-BR" altLang="x-none" smtClean="0"/>
              <a:pPr/>
              <a:t>2</a:t>
            </a:fld>
            <a:endParaRPr lang="pt-BR" altLang="x-non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 smtClean="0"/>
              <a:t>Python Bootcamp - </a:t>
            </a:r>
            <a:r>
              <a:rPr lang="pt-BR" altLang="x-none" smtClean="0">
                <a:latin typeface="Lato" charset="0"/>
              </a:rPr>
              <a:t>Your codes pretty and healthy</a:t>
            </a:r>
            <a:endParaRPr lang="pt-BR" dirty="0"/>
          </a:p>
        </p:txBody>
      </p:sp>
      <p:sp>
        <p:nvSpPr>
          <p:cNvPr id="8" name="Título 6"/>
          <p:cNvSpPr>
            <a:spLocks noGrp="1"/>
          </p:cNvSpPr>
          <p:nvPr>
            <p:ph type="title" idx="4294967295"/>
          </p:nvPr>
        </p:nvSpPr>
        <p:spPr>
          <a:xfrm>
            <a:off x="1258888" y="404813"/>
            <a:ext cx="7427912" cy="1295995"/>
          </a:xfrm>
        </p:spPr>
        <p:txBody>
          <a:bodyPr anchor="ctr"/>
          <a:lstStyle/>
          <a:p>
            <a:pPr eaLnBrk="1" hangingPunct="1"/>
            <a:r>
              <a:rPr lang="pt-BR" altLang="x-none" dirty="0" err="1" smtClean="0">
                <a:solidFill>
                  <a:srgbClr val="000000"/>
                </a:solidFill>
                <a:latin typeface="Lato" charset="0"/>
              </a:rPr>
              <a:t>What</a:t>
            </a:r>
            <a:r>
              <a:rPr lang="pt-BR" altLang="x-none" dirty="0" smtClean="0">
                <a:solidFill>
                  <a:srgbClr val="000000"/>
                </a:solidFill>
                <a:latin typeface="Lato" charset="0"/>
              </a:rPr>
              <a:t> does </a:t>
            </a:r>
            <a:r>
              <a:rPr lang="pt-BR" altLang="x-none" dirty="0" err="1" smtClean="0">
                <a:solidFill>
                  <a:srgbClr val="000000"/>
                </a:solidFill>
                <a:latin typeface="Lato" charset="0"/>
              </a:rPr>
              <a:t>make</a:t>
            </a:r>
            <a:r>
              <a:rPr lang="pt-BR" altLang="x-none" dirty="0" smtClean="0">
                <a:solidFill>
                  <a:srgbClr val="000000"/>
                </a:solidFill>
                <a:latin typeface="Lato" charset="0"/>
              </a:rPr>
              <a:t> </a:t>
            </a:r>
            <a:r>
              <a:rPr lang="pt-BR" altLang="x-none" dirty="0" err="1" smtClean="0">
                <a:solidFill>
                  <a:srgbClr val="000000"/>
                </a:solidFill>
                <a:latin typeface="Lato" charset="0"/>
              </a:rPr>
              <a:t>scientific</a:t>
            </a:r>
            <a:r>
              <a:rPr lang="pt-BR" altLang="x-none" dirty="0" smtClean="0">
                <a:solidFill>
                  <a:srgbClr val="000000"/>
                </a:solidFill>
                <a:latin typeface="Lato" charset="0"/>
              </a:rPr>
              <a:t> software </a:t>
            </a:r>
            <a:r>
              <a:rPr lang="pt-BR" altLang="x-none" dirty="0" err="1" smtClean="0">
                <a:solidFill>
                  <a:srgbClr val="000000"/>
                </a:solidFill>
                <a:latin typeface="Lato" charset="0"/>
              </a:rPr>
              <a:t>usable</a:t>
            </a:r>
            <a:r>
              <a:rPr lang="pt-BR" altLang="x-none" dirty="0" smtClean="0">
                <a:solidFill>
                  <a:srgbClr val="000000"/>
                </a:solidFill>
                <a:latin typeface="Lato" charset="0"/>
              </a:rPr>
              <a:t> for </a:t>
            </a:r>
            <a:r>
              <a:rPr lang="pt-BR" altLang="x-none" dirty="0" err="1" smtClean="0">
                <a:solidFill>
                  <a:srgbClr val="000000"/>
                </a:solidFill>
                <a:latin typeface="Lato" charset="0"/>
              </a:rPr>
              <a:t>long</a:t>
            </a:r>
            <a:r>
              <a:rPr lang="pt-BR" altLang="x-none" dirty="0" smtClean="0">
                <a:solidFill>
                  <a:srgbClr val="000000"/>
                </a:solidFill>
                <a:latin typeface="Lato" charset="0"/>
              </a:rPr>
              <a:t> time?</a:t>
            </a:r>
            <a:endParaRPr lang="pt-BR" altLang="x-none" dirty="0">
              <a:latin typeface="Lato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27094" y="2132856"/>
            <a:ext cx="4905958" cy="353943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3200" dirty="0" smtClean="0">
                <a:latin typeface="+mn-lt"/>
              </a:rPr>
              <a:t>Code documentation</a:t>
            </a:r>
            <a:endParaRPr lang="en-US" sz="3200" dirty="0">
              <a:latin typeface="+mn-lt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dirty="0" smtClean="0">
                <a:latin typeface="+mn-lt"/>
              </a:rPr>
              <a:t>Final user documentation</a:t>
            </a:r>
            <a:endParaRPr lang="en-US" sz="3200" dirty="0">
              <a:latin typeface="+mn-lt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dirty="0" smtClean="0">
                <a:latin typeface="+mn-lt"/>
              </a:rPr>
              <a:t>Friendly interface</a:t>
            </a:r>
          </a:p>
          <a:p>
            <a:pPr marL="457200" indent="-457200">
              <a:buFont typeface="Arial" charset="0"/>
              <a:buChar char="•"/>
            </a:pPr>
            <a:r>
              <a:rPr lang="en-US" sz="3200" dirty="0" smtClean="0">
                <a:latin typeface="+mn-lt"/>
              </a:rPr>
              <a:t>Version coherence</a:t>
            </a:r>
            <a:endParaRPr lang="en-US" sz="3200" dirty="0">
              <a:latin typeface="+mn-lt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dirty="0"/>
              <a:t>Code </a:t>
            </a:r>
            <a:r>
              <a:rPr lang="en-US" sz="3200" dirty="0" smtClean="0"/>
              <a:t>readability</a:t>
            </a:r>
            <a:endParaRPr lang="en-US" sz="3200" dirty="0" smtClean="0">
              <a:latin typeface="+mn-lt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dirty="0"/>
              <a:t>Error handling</a:t>
            </a:r>
          </a:p>
          <a:p>
            <a:pPr marL="457200" indent="-457200">
              <a:buFont typeface="Arial" charset="0"/>
              <a:buChar char="•"/>
            </a:pPr>
            <a:r>
              <a:rPr lang="en-US" sz="3200" dirty="0" smtClean="0">
                <a:latin typeface="+mn-lt"/>
              </a:rPr>
              <a:t>Version Control</a:t>
            </a:r>
          </a:p>
        </p:txBody>
      </p:sp>
    </p:spTree>
    <p:extLst>
      <p:ext uri="{BB962C8B-B14F-4D97-AF65-F5344CB8AC3E}">
        <p14:creationId xmlns:p14="http://schemas.microsoft.com/office/powerpoint/2010/main" val="1240317779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15/02/2017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0E7EE-F428-7640-BF2D-CC327B93105F}" type="slidenum">
              <a:rPr lang="pt-BR" altLang="x-none" smtClean="0"/>
              <a:pPr/>
              <a:t>3</a:t>
            </a:fld>
            <a:endParaRPr lang="pt-BR" altLang="x-non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 smtClean="0"/>
              <a:t>Python Bootcamp - </a:t>
            </a:r>
            <a:r>
              <a:rPr lang="pt-BR" altLang="x-none" smtClean="0">
                <a:latin typeface="Lato" charset="0"/>
              </a:rPr>
              <a:t>Your codes pretty and healthy</a:t>
            </a:r>
            <a:endParaRPr lang="pt-BR" dirty="0"/>
          </a:p>
        </p:txBody>
      </p:sp>
      <p:sp>
        <p:nvSpPr>
          <p:cNvPr id="6" name="Título 6"/>
          <p:cNvSpPr>
            <a:spLocks noGrp="1"/>
          </p:cNvSpPr>
          <p:nvPr>
            <p:ph type="title" idx="4294967295"/>
          </p:nvPr>
        </p:nvSpPr>
        <p:spPr>
          <a:xfrm>
            <a:off x="1258888" y="404813"/>
            <a:ext cx="7427912" cy="1295995"/>
          </a:xfrm>
        </p:spPr>
        <p:txBody>
          <a:bodyPr/>
          <a:lstStyle/>
          <a:p>
            <a:pPr eaLnBrk="1" hangingPunct="1"/>
            <a:r>
              <a:rPr lang="pt-BR" altLang="x-none" dirty="0" err="1" smtClean="0">
                <a:solidFill>
                  <a:srgbClr val="000000"/>
                </a:solidFill>
                <a:latin typeface="Lato" charset="0"/>
              </a:rPr>
              <a:t>What</a:t>
            </a:r>
            <a:r>
              <a:rPr lang="pt-BR" altLang="x-none" dirty="0" smtClean="0">
                <a:solidFill>
                  <a:srgbClr val="000000"/>
                </a:solidFill>
                <a:latin typeface="Lato" charset="0"/>
              </a:rPr>
              <a:t> does </a:t>
            </a:r>
            <a:r>
              <a:rPr lang="pt-BR" altLang="x-none" dirty="0" err="1" smtClean="0">
                <a:solidFill>
                  <a:srgbClr val="000000"/>
                </a:solidFill>
                <a:latin typeface="Lato" charset="0"/>
              </a:rPr>
              <a:t>make</a:t>
            </a:r>
            <a:r>
              <a:rPr lang="pt-BR" altLang="x-none" dirty="0" smtClean="0">
                <a:solidFill>
                  <a:srgbClr val="000000"/>
                </a:solidFill>
                <a:latin typeface="Lato" charset="0"/>
              </a:rPr>
              <a:t> </a:t>
            </a:r>
            <a:r>
              <a:rPr lang="pt-BR" altLang="x-none" dirty="0" err="1" smtClean="0">
                <a:solidFill>
                  <a:srgbClr val="000000"/>
                </a:solidFill>
                <a:latin typeface="Lato" charset="0"/>
              </a:rPr>
              <a:t>scientific</a:t>
            </a:r>
            <a:r>
              <a:rPr lang="pt-BR" altLang="x-none" dirty="0" smtClean="0">
                <a:solidFill>
                  <a:srgbClr val="000000"/>
                </a:solidFill>
                <a:latin typeface="Lato" charset="0"/>
              </a:rPr>
              <a:t> software </a:t>
            </a:r>
            <a:r>
              <a:rPr lang="pt-BR" altLang="x-none" dirty="0" err="1" smtClean="0">
                <a:solidFill>
                  <a:srgbClr val="000000"/>
                </a:solidFill>
                <a:latin typeface="Lato" charset="0"/>
              </a:rPr>
              <a:t>usable</a:t>
            </a:r>
            <a:r>
              <a:rPr lang="pt-BR" altLang="x-none" dirty="0" smtClean="0">
                <a:solidFill>
                  <a:srgbClr val="000000"/>
                </a:solidFill>
                <a:latin typeface="Lato" charset="0"/>
              </a:rPr>
              <a:t> for </a:t>
            </a:r>
            <a:r>
              <a:rPr lang="pt-BR" altLang="x-none" dirty="0" err="1" smtClean="0">
                <a:solidFill>
                  <a:srgbClr val="000000"/>
                </a:solidFill>
                <a:latin typeface="Lato" charset="0"/>
              </a:rPr>
              <a:t>long</a:t>
            </a:r>
            <a:r>
              <a:rPr lang="pt-BR" altLang="x-none" dirty="0" smtClean="0">
                <a:solidFill>
                  <a:srgbClr val="000000"/>
                </a:solidFill>
                <a:latin typeface="Lato" charset="0"/>
              </a:rPr>
              <a:t> time?</a:t>
            </a:r>
            <a:endParaRPr lang="pt-BR" altLang="x-none" dirty="0">
              <a:latin typeface="Lato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50667"/>
            <a:ext cx="9144000" cy="4048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488579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15/02/2017</a:t>
            </a:r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0E7EE-F428-7640-BF2D-CC327B93105F}" type="slidenum">
              <a:rPr lang="pt-BR" altLang="x-none" smtClean="0"/>
              <a:pPr/>
              <a:t>4</a:t>
            </a:fld>
            <a:endParaRPr lang="pt-BR" altLang="x-non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 smtClean="0"/>
              <a:t>Python Bootcamp - </a:t>
            </a:r>
            <a:r>
              <a:rPr lang="pt-BR" altLang="x-none" smtClean="0">
                <a:latin typeface="Lato" charset="0"/>
              </a:rPr>
              <a:t>Your codes pretty and healthy</a:t>
            </a:r>
            <a:endParaRPr lang="pt-BR" dirty="0"/>
          </a:p>
        </p:txBody>
      </p:sp>
      <p:sp>
        <p:nvSpPr>
          <p:cNvPr id="5" name="Title 2"/>
          <p:cNvSpPr txBox="1">
            <a:spLocks/>
          </p:cNvSpPr>
          <p:nvPr/>
        </p:nvSpPr>
        <p:spPr bwMode="auto">
          <a:xfrm>
            <a:off x="1258888" y="404813"/>
            <a:ext cx="7427912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mtClean="0"/>
              <a:t>Why do we keep NOT doing these?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3717032"/>
            <a:ext cx="3168352" cy="237626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80637" y="3215666"/>
            <a:ext cx="24518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+mn-lt"/>
              </a:rPr>
              <a:t>Documentation</a:t>
            </a:r>
            <a:endParaRPr lang="en-US" sz="2800" dirty="0">
              <a:latin typeface="+mn-lt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7824" y="1277616"/>
            <a:ext cx="2435976" cy="182698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325603" y="3193812"/>
            <a:ext cx="17604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>
                <a:latin typeface="+mn-lt"/>
              </a:rPr>
              <a:t>Clear Code</a:t>
            </a:r>
            <a:endParaRPr lang="en-US" sz="2800" dirty="0">
              <a:latin typeface="+mn-lt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9162" y="3697893"/>
            <a:ext cx="2983600" cy="22377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579162" y="3217572"/>
            <a:ext cx="32500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+mn-lt"/>
              </a:rPr>
              <a:t>Error &amp; Version Track</a:t>
            </a:r>
            <a:endParaRPr lang="en-US" sz="2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15840988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15/02/2017</a:t>
            </a:r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0E7EE-F428-7640-BF2D-CC327B93105F}" type="slidenum">
              <a:rPr lang="pt-BR" altLang="x-none" smtClean="0"/>
              <a:pPr/>
              <a:t>5</a:t>
            </a:fld>
            <a:endParaRPr lang="pt-BR" altLang="x-non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 smtClean="0"/>
              <a:t>Python Bootcamp - </a:t>
            </a:r>
            <a:r>
              <a:rPr lang="pt-BR" altLang="x-none" smtClean="0">
                <a:latin typeface="Lato" charset="0"/>
              </a:rPr>
              <a:t>Your codes pretty and healthy</a:t>
            </a:r>
            <a:endParaRPr lang="pt-BR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22920"/>
          <a:stretch/>
        </p:blipFill>
        <p:spPr>
          <a:xfrm>
            <a:off x="0" y="1805051"/>
            <a:ext cx="9144000" cy="4709277"/>
          </a:xfrm>
          <a:prstGeom prst="rect">
            <a:avLst/>
          </a:prstGeom>
        </p:spPr>
      </p:pic>
      <p:sp>
        <p:nvSpPr>
          <p:cNvPr id="6" name="Título 6"/>
          <p:cNvSpPr txBox="1">
            <a:spLocks/>
          </p:cNvSpPr>
          <p:nvPr/>
        </p:nvSpPr>
        <p:spPr bwMode="auto">
          <a:xfrm>
            <a:off x="1254299" y="116632"/>
            <a:ext cx="7427912" cy="122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pt-BR" altLang="x-none" smtClean="0">
                <a:solidFill>
                  <a:srgbClr val="000000"/>
                </a:solidFill>
                <a:latin typeface="Lato" charset="0"/>
              </a:rPr>
              <a:t>The Zen of Python</a:t>
            </a:r>
            <a:endParaRPr lang="pt-BR" altLang="x-none" dirty="0">
              <a:latin typeface="Lato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49114" y="1196752"/>
            <a:ext cx="52619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&gt;&gt;&gt;</a:t>
            </a:r>
            <a:r>
              <a:rPr lang="en-US" sz="2800" dirty="0" smtClean="0">
                <a:latin typeface="Lucida Console" charset="0"/>
                <a:ea typeface="Lucida Console" charset="0"/>
                <a:cs typeface="Lucida Console" charset="0"/>
              </a:rPr>
              <a:t> </a:t>
            </a:r>
            <a:r>
              <a:rPr lang="en-US" sz="2800" dirty="0" smtClean="0">
                <a:solidFill>
                  <a:schemeClr val="accent1">
                    <a:lumMod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import</a:t>
            </a:r>
            <a:r>
              <a:rPr lang="en-US" sz="2800" dirty="0" smtClean="0">
                <a:latin typeface="Lucida Console" charset="0"/>
                <a:ea typeface="Lucida Console" charset="0"/>
                <a:cs typeface="Lucida Console" charset="0"/>
              </a:rPr>
              <a:t> this</a:t>
            </a:r>
            <a:endParaRPr lang="en-US" sz="2800" dirty="0">
              <a:latin typeface="Lucida Console" charset="0"/>
              <a:ea typeface="Lucida Console" charset="0"/>
              <a:cs typeface="Lucida Console" charset="0"/>
            </a:endParaRPr>
          </a:p>
        </p:txBody>
      </p:sp>
      <p:sp>
        <p:nvSpPr>
          <p:cNvPr id="11" name="Rectangle 10"/>
          <p:cNvSpPr/>
          <p:nvPr/>
        </p:nvSpPr>
        <p:spPr>
          <a:xfrm rot="10800000">
            <a:off x="0" y="5791374"/>
            <a:ext cx="9144000" cy="720080"/>
          </a:xfrm>
          <a:prstGeom prst="rect">
            <a:avLst/>
          </a:prstGeom>
          <a:gradFill>
            <a:gsLst>
              <a:gs pos="0">
                <a:schemeClr val="bg1"/>
              </a:gs>
              <a:gs pos="20000">
                <a:schemeClr val="bg1">
                  <a:alpha val="9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-71723" y="1794754"/>
            <a:ext cx="9287445" cy="720080"/>
          </a:xfrm>
          <a:prstGeom prst="rect">
            <a:avLst/>
          </a:prstGeom>
          <a:gradFill>
            <a:gsLst>
              <a:gs pos="0">
                <a:schemeClr val="bg1"/>
              </a:gs>
              <a:gs pos="20000">
                <a:schemeClr val="bg1">
                  <a:alpha val="9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19338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15/02/2017</a:t>
            </a:r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0E7EE-F428-7640-BF2D-CC327B93105F}" type="slidenum">
              <a:rPr lang="pt-BR" altLang="x-none" smtClean="0"/>
              <a:pPr/>
              <a:t>6</a:t>
            </a:fld>
            <a:endParaRPr lang="pt-BR" altLang="x-non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 dirty="0" smtClean="0"/>
              <a:t>Python </a:t>
            </a:r>
            <a:r>
              <a:rPr lang="pt-BR" dirty="0" err="1" smtClean="0"/>
              <a:t>Bootcamp</a:t>
            </a:r>
            <a:r>
              <a:rPr lang="pt-BR" dirty="0" smtClean="0"/>
              <a:t> - </a:t>
            </a:r>
            <a:r>
              <a:rPr lang="pt-BR" altLang="x-none" dirty="0" err="1" smtClean="0">
                <a:latin typeface="Lato" charset="0"/>
              </a:rPr>
              <a:t>Your</a:t>
            </a:r>
            <a:r>
              <a:rPr lang="pt-BR" altLang="x-none" dirty="0" smtClean="0">
                <a:latin typeface="Lato" charset="0"/>
              </a:rPr>
              <a:t> </a:t>
            </a:r>
            <a:r>
              <a:rPr lang="pt-BR" altLang="x-none" dirty="0" err="1" smtClean="0">
                <a:latin typeface="Lato" charset="0"/>
              </a:rPr>
              <a:t>codes</a:t>
            </a:r>
            <a:r>
              <a:rPr lang="pt-BR" altLang="x-none" dirty="0" smtClean="0">
                <a:latin typeface="Lato" charset="0"/>
              </a:rPr>
              <a:t> </a:t>
            </a:r>
            <a:r>
              <a:rPr lang="pt-BR" altLang="x-none" dirty="0" err="1" smtClean="0">
                <a:latin typeface="Lato" charset="0"/>
              </a:rPr>
              <a:t>pretty</a:t>
            </a:r>
            <a:r>
              <a:rPr lang="pt-BR" altLang="x-none" dirty="0" smtClean="0">
                <a:latin typeface="Lato" charset="0"/>
              </a:rPr>
              <a:t> </a:t>
            </a:r>
            <a:r>
              <a:rPr lang="pt-BR" altLang="x-none" dirty="0" err="1" smtClean="0">
                <a:latin typeface="Lato" charset="0"/>
              </a:rPr>
              <a:t>and</a:t>
            </a:r>
            <a:r>
              <a:rPr lang="pt-BR" altLang="x-none" dirty="0" smtClean="0">
                <a:latin typeface="Lato" charset="0"/>
              </a:rPr>
              <a:t> </a:t>
            </a:r>
            <a:r>
              <a:rPr lang="pt-BR" altLang="x-none" dirty="0" err="1" smtClean="0">
                <a:latin typeface="Lato" charset="0"/>
              </a:rPr>
              <a:t>healthy</a:t>
            </a:r>
            <a:endParaRPr lang="pt-BR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22920"/>
          <a:stretch/>
        </p:blipFill>
        <p:spPr>
          <a:xfrm>
            <a:off x="0" y="1805051"/>
            <a:ext cx="9144000" cy="4709277"/>
          </a:xfrm>
          <a:prstGeom prst="rect">
            <a:avLst/>
          </a:prstGeom>
        </p:spPr>
      </p:pic>
      <p:sp>
        <p:nvSpPr>
          <p:cNvPr id="6" name="Título 6"/>
          <p:cNvSpPr txBox="1">
            <a:spLocks/>
          </p:cNvSpPr>
          <p:nvPr/>
        </p:nvSpPr>
        <p:spPr bwMode="auto">
          <a:xfrm>
            <a:off x="1254299" y="116632"/>
            <a:ext cx="7427912" cy="122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pt-BR" altLang="x-none" smtClean="0">
                <a:solidFill>
                  <a:srgbClr val="000000"/>
                </a:solidFill>
                <a:latin typeface="Lato" charset="0"/>
              </a:rPr>
              <a:t>The Zen of Python</a:t>
            </a:r>
            <a:endParaRPr lang="pt-BR" altLang="x-none" dirty="0">
              <a:latin typeface="Lato" charset="0"/>
            </a:endParaRPr>
          </a:p>
        </p:txBody>
      </p:sp>
      <p:sp>
        <p:nvSpPr>
          <p:cNvPr id="7" name="Espaço Reservado para Data 3"/>
          <p:cNvSpPr txBox="1">
            <a:spLocks/>
          </p:cNvSpPr>
          <p:nvPr/>
        </p:nvSpPr>
        <p:spPr>
          <a:xfrm>
            <a:off x="539750" y="652462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algn="l" rtl="0" fontAlgn="auto">
              <a:spcBef>
                <a:spcPts val="0"/>
              </a:spcBef>
              <a:spcAft>
                <a:spcPts val="0"/>
              </a:spcAft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Lato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>
              <a:defRPr/>
            </a:pPr>
            <a:r>
              <a:rPr lang="en-US" dirty="0" smtClean="0"/>
              <a:t>15/02/2017</a:t>
            </a:r>
            <a:endParaRPr lang="pt-BR" dirty="0"/>
          </a:p>
        </p:txBody>
      </p:sp>
      <p:sp>
        <p:nvSpPr>
          <p:cNvPr id="10" name="TextBox 9"/>
          <p:cNvSpPr txBox="1"/>
          <p:nvPr/>
        </p:nvSpPr>
        <p:spPr>
          <a:xfrm>
            <a:off x="249114" y="1196752"/>
            <a:ext cx="52619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&gt;&gt;&gt;</a:t>
            </a:r>
            <a:r>
              <a:rPr lang="en-US" sz="2800" dirty="0" smtClean="0">
                <a:latin typeface="Lucida Console" charset="0"/>
                <a:ea typeface="Lucida Console" charset="0"/>
                <a:cs typeface="Lucida Console" charset="0"/>
              </a:rPr>
              <a:t> </a:t>
            </a:r>
            <a:r>
              <a:rPr lang="en-US" sz="2800" dirty="0" smtClean="0">
                <a:solidFill>
                  <a:schemeClr val="accent1">
                    <a:lumMod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import</a:t>
            </a:r>
            <a:r>
              <a:rPr lang="en-US" sz="2800" dirty="0" smtClean="0">
                <a:latin typeface="Lucida Console" charset="0"/>
                <a:ea typeface="Lucida Console" charset="0"/>
                <a:cs typeface="Lucida Console" charset="0"/>
              </a:rPr>
              <a:t> this</a:t>
            </a:r>
            <a:endParaRPr lang="en-US" sz="2800" dirty="0">
              <a:latin typeface="Lucida Console" charset="0"/>
              <a:ea typeface="Lucida Console" charset="0"/>
              <a:cs typeface="Lucida Console" charset="0"/>
            </a:endParaRPr>
          </a:p>
        </p:txBody>
      </p:sp>
      <p:sp>
        <p:nvSpPr>
          <p:cNvPr id="11" name="Rectangle 10"/>
          <p:cNvSpPr/>
          <p:nvPr/>
        </p:nvSpPr>
        <p:spPr>
          <a:xfrm rot="10800000">
            <a:off x="0" y="5791374"/>
            <a:ext cx="9144000" cy="720080"/>
          </a:xfrm>
          <a:prstGeom prst="rect">
            <a:avLst/>
          </a:prstGeom>
          <a:gradFill>
            <a:gsLst>
              <a:gs pos="0">
                <a:schemeClr val="bg1"/>
              </a:gs>
              <a:gs pos="20000">
                <a:schemeClr val="bg1">
                  <a:alpha val="9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-71723" y="1794754"/>
            <a:ext cx="9287445" cy="720080"/>
          </a:xfrm>
          <a:prstGeom prst="rect">
            <a:avLst/>
          </a:prstGeom>
          <a:gradFill>
            <a:gsLst>
              <a:gs pos="0">
                <a:schemeClr val="bg1"/>
              </a:gs>
              <a:gs pos="20000">
                <a:schemeClr val="bg1">
                  <a:alpha val="9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-71723" y="1719972"/>
            <a:ext cx="9287445" cy="4772903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94512" y="1719972"/>
            <a:ext cx="8869976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smtClean="0">
                <a:latin typeface="Monaco" charset="0"/>
              </a:rPr>
              <a:t>Beautiful </a:t>
            </a:r>
            <a:r>
              <a:rPr lang="en-US" dirty="0">
                <a:latin typeface="Monaco" charset="0"/>
              </a:rPr>
              <a:t>is better than ugly.</a:t>
            </a:r>
          </a:p>
          <a:p>
            <a:r>
              <a:rPr lang="en-US" dirty="0">
                <a:latin typeface="Monaco" charset="0"/>
              </a:rPr>
              <a:t>Explicit is better than implicit.</a:t>
            </a:r>
          </a:p>
          <a:p>
            <a:r>
              <a:rPr lang="en-US" dirty="0">
                <a:latin typeface="Monaco" charset="0"/>
              </a:rPr>
              <a:t>Simple is better than complex.</a:t>
            </a:r>
          </a:p>
          <a:p>
            <a:r>
              <a:rPr lang="en-US" dirty="0">
                <a:latin typeface="Monaco" charset="0"/>
              </a:rPr>
              <a:t>Complex is better than complicated.</a:t>
            </a:r>
          </a:p>
          <a:p>
            <a:r>
              <a:rPr lang="en-US" dirty="0">
                <a:latin typeface="Monaco" charset="0"/>
              </a:rPr>
              <a:t>Flat is better than nested.</a:t>
            </a:r>
          </a:p>
          <a:p>
            <a:r>
              <a:rPr lang="en-US" dirty="0">
                <a:latin typeface="Monaco" charset="0"/>
              </a:rPr>
              <a:t>Sparse is better than dense.</a:t>
            </a:r>
          </a:p>
          <a:p>
            <a:r>
              <a:rPr lang="en-US" dirty="0">
                <a:latin typeface="Monaco" charset="0"/>
              </a:rPr>
              <a:t>Readability counts.</a:t>
            </a:r>
          </a:p>
          <a:p>
            <a:r>
              <a:rPr lang="en-US" dirty="0">
                <a:latin typeface="Monaco" charset="0"/>
              </a:rPr>
              <a:t>Special cases aren't special </a:t>
            </a:r>
            <a:endParaRPr lang="en-US" dirty="0" smtClean="0">
              <a:latin typeface="Monaco" charset="0"/>
            </a:endParaRPr>
          </a:p>
          <a:p>
            <a:r>
              <a:rPr lang="en-US" dirty="0" smtClean="0">
                <a:latin typeface="Monaco" charset="0"/>
              </a:rPr>
              <a:t>enough </a:t>
            </a:r>
            <a:r>
              <a:rPr lang="en-US" dirty="0">
                <a:latin typeface="Monaco" charset="0"/>
              </a:rPr>
              <a:t>to break the rules.</a:t>
            </a:r>
          </a:p>
          <a:p>
            <a:r>
              <a:rPr lang="en-US" dirty="0">
                <a:latin typeface="Monaco" charset="0"/>
              </a:rPr>
              <a:t>Although practicality beats purity.</a:t>
            </a:r>
          </a:p>
          <a:p>
            <a:r>
              <a:rPr lang="en-US" dirty="0">
                <a:latin typeface="Monaco" charset="0"/>
              </a:rPr>
              <a:t>Errors should never pass silently.</a:t>
            </a:r>
          </a:p>
          <a:p>
            <a:r>
              <a:rPr lang="en-US" dirty="0">
                <a:latin typeface="Monaco" charset="0"/>
              </a:rPr>
              <a:t>Unless explicitly silenced.</a:t>
            </a:r>
          </a:p>
          <a:p>
            <a:r>
              <a:rPr lang="en-US" dirty="0">
                <a:latin typeface="Monaco" charset="0"/>
              </a:rPr>
              <a:t>In the face of ambiguity, </a:t>
            </a:r>
            <a:endParaRPr lang="en-US" dirty="0" smtClean="0">
              <a:latin typeface="Monaco" charset="0"/>
            </a:endParaRPr>
          </a:p>
          <a:p>
            <a:r>
              <a:rPr lang="en-US" dirty="0" smtClean="0">
                <a:latin typeface="Monaco" charset="0"/>
              </a:rPr>
              <a:t>refuse </a:t>
            </a:r>
            <a:r>
              <a:rPr lang="en-US" dirty="0">
                <a:latin typeface="Monaco" charset="0"/>
              </a:rPr>
              <a:t>the temptation to guess</a:t>
            </a:r>
            <a:r>
              <a:rPr lang="en-US" dirty="0" smtClean="0">
                <a:latin typeface="Monaco" charset="0"/>
              </a:rPr>
              <a:t>.</a:t>
            </a:r>
          </a:p>
          <a:p>
            <a:r>
              <a:rPr lang="en-US" dirty="0" smtClean="0">
                <a:latin typeface="Monaco" charset="0"/>
              </a:rPr>
              <a:t>...</a:t>
            </a:r>
            <a:endParaRPr lang="en-US" dirty="0">
              <a:latin typeface="Monac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554378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15/02/2017</a:t>
            </a:r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0E7EE-F428-7640-BF2D-CC327B93105F}" type="slidenum">
              <a:rPr lang="pt-BR" altLang="x-none" smtClean="0"/>
              <a:pPr/>
              <a:t>7</a:t>
            </a:fld>
            <a:endParaRPr lang="pt-BR" altLang="x-non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 smtClean="0"/>
              <a:t>Python Bootcamp - </a:t>
            </a:r>
            <a:r>
              <a:rPr lang="pt-BR" altLang="x-none" smtClean="0">
                <a:latin typeface="Lato" charset="0"/>
              </a:rPr>
              <a:t>Your codes pretty and healthy</a:t>
            </a:r>
            <a:endParaRPr lang="pt-BR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22920"/>
          <a:stretch/>
        </p:blipFill>
        <p:spPr>
          <a:xfrm>
            <a:off x="0" y="1805051"/>
            <a:ext cx="9144000" cy="4709277"/>
          </a:xfrm>
          <a:prstGeom prst="rect">
            <a:avLst/>
          </a:prstGeom>
        </p:spPr>
      </p:pic>
      <p:sp>
        <p:nvSpPr>
          <p:cNvPr id="6" name="Título 6"/>
          <p:cNvSpPr txBox="1">
            <a:spLocks/>
          </p:cNvSpPr>
          <p:nvPr/>
        </p:nvSpPr>
        <p:spPr bwMode="auto">
          <a:xfrm>
            <a:off x="1254299" y="116632"/>
            <a:ext cx="7427912" cy="122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pt-BR" altLang="x-none" smtClean="0">
                <a:solidFill>
                  <a:srgbClr val="000000"/>
                </a:solidFill>
                <a:latin typeface="Lato" charset="0"/>
              </a:rPr>
              <a:t>The Zen of Python</a:t>
            </a:r>
            <a:endParaRPr lang="pt-BR" altLang="x-none" dirty="0">
              <a:latin typeface="Lato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9114" y="1196752"/>
            <a:ext cx="52619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&gt;&gt;&gt;</a:t>
            </a:r>
            <a:r>
              <a:rPr lang="en-US" sz="2800" dirty="0" smtClean="0">
                <a:latin typeface="Lucida Console" charset="0"/>
                <a:ea typeface="Lucida Console" charset="0"/>
                <a:cs typeface="Lucida Console" charset="0"/>
              </a:rPr>
              <a:t> </a:t>
            </a:r>
            <a:r>
              <a:rPr lang="en-US" sz="2800" dirty="0" smtClean="0">
                <a:solidFill>
                  <a:schemeClr val="accent1">
                    <a:lumMod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import</a:t>
            </a:r>
            <a:r>
              <a:rPr lang="en-US" sz="2800" dirty="0" smtClean="0">
                <a:latin typeface="Lucida Console" charset="0"/>
                <a:ea typeface="Lucida Console" charset="0"/>
                <a:cs typeface="Lucida Console" charset="0"/>
              </a:rPr>
              <a:t> this</a:t>
            </a:r>
            <a:endParaRPr lang="en-US" sz="2800" dirty="0">
              <a:latin typeface="Lucida Console" charset="0"/>
              <a:ea typeface="Lucida Console" charset="0"/>
              <a:cs typeface="Lucida Console" charset="0"/>
            </a:endParaRPr>
          </a:p>
        </p:txBody>
      </p:sp>
      <p:sp>
        <p:nvSpPr>
          <p:cNvPr id="8" name="Rectangle 7"/>
          <p:cNvSpPr/>
          <p:nvPr/>
        </p:nvSpPr>
        <p:spPr>
          <a:xfrm rot="10800000">
            <a:off x="0" y="5791374"/>
            <a:ext cx="9144000" cy="720080"/>
          </a:xfrm>
          <a:prstGeom prst="rect">
            <a:avLst/>
          </a:prstGeom>
          <a:gradFill>
            <a:gsLst>
              <a:gs pos="0">
                <a:schemeClr val="bg1"/>
              </a:gs>
              <a:gs pos="20000">
                <a:schemeClr val="bg1">
                  <a:alpha val="9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-71723" y="1794754"/>
            <a:ext cx="9287445" cy="720080"/>
          </a:xfrm>
          <a:prstGeom prst="rect">
            <a:avLst/>
          </a:prstGeom>
          <a:gradFill>
            <a:gsLst>
              <a:gs pos="0">
                <a:schemeClr val="bg1"/>
              </a:gs>
              <a:gs pos="20000">
                <a:schemeClr val="bg1">
                  <a:alpha val="9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-71723" y="1719972"/>
            <a:ext cx="9287445" cy="4772903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94512" y="1719972"/>
            <a:ext cx="8869976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smtClean="0">
                <a:latin typeface="Monaco" charset="0"/>
              </a:rPr>
              <a:t>...</a:t>
            </a:r>
            <a:endParaRPr lang="en-US" dirty="0">
              <a:latin typeface="Monaco" charset="0"/>
            </a:endParaRPr>
          </a:p>
          <a:p>
            <a:r>
              <a:rPr lang="en-US" dirty="0">
                <a:latin typeface="Monaco" charset="0"/>
              </a:rPr>
              <a:t>There should be one </a:t>
            </a:r>
          </a:p>
          <a:p>
            <a:r>
              <a:rPr lang="en-US" dirty="0">
                <a:latin typeface="Monaco" charset="0"/>
              </a:rPr>
              <a:t>-- and preferably only one </a:t>
            </a:r>
            <a:r>
              <a:rPr lang="mr-IN" dirty="0">
                <a:latin typeface="Monaco" charset="0"/>
              </a:rPr>
              <a:t>–</a:t>
            </a:r>
            <a:r>
              <a:rPr lang="en-US" dirty="0">
                <a:latin typeface="Monaco" charset="0"/>
              </a:rPr>
              <a:t> </a:t>
            </a:r>
          </a:p>
          <a:p>
            <a:r>
              <a:rPr lang="en-US" dirty="0">
                <a:latin typeface="Monaco" charset="0"/>
              </a:rPr>
              <a:t>obvious way to do it.</a:t>
            </a:r>
          </a:p>
          <a:p>
            <a:r>
              <a:rPr lang="en-US" dirty="0">
                <a:latin typeface="Monaco" charset="0"/>
              </a:rPr>
              <a:t>Although that way may not be obvious at first unless </a:t>
            </a:r>
          </a:p>
          <a:p>
            <a:r>
              <a:rPr lang="en-US" dirty="0">
                <a:latin typeface="Monaco" charset="0"/>
              </a:rPr>
              <a:t>you're Dutch.</a:t>
            </a:r>
          </a:p>
          <a:p>
            <a:r>
              <a:rPr lang="en-US" dirty="0">
                <a:latin typeface="Monaco" charset="0"/>
              </a:rPr>
              <a:t>Now is better than never.</a:t>
            </a:r>
          </a:p>
          <a:p>
            <a:r>
              <a:rPr lang="en-US" dirty="0">
                <a:latin typeface="Monaco" charset="0"/>
              </a:rPr>
              <a:t>Although never is often better than *right* now.</a:t>
            </a:r>
          </a:p>
          <a:p>
            <a:r>
              <a:rPr lang="en-US" dirty="0">
                <a:latin typeface="Monaco" charset="0"/>
              </a:rPr>
              <a:t>If the implementation is hard to explain, </a:t>
            </a:r>
          </a:p>
          <a:p>
            <a:r>
              <a:rPr lang="en-US" dirty="0">
                <a:latin typeface="Monaco" charset="0"/>
              </a:rPr>
              <a:t>it's a bad idea.</a:t>
            </a:r>
          </a:p>
          <a:p>
            <a:r>
              <a:rPr lang="en-US" dirty="0">
                <a:latin typeface="Monaco" charset="0"/>
              </a:rPr>
              <a:t>If the implementation is easy to explain, </a:t>
            </a:r>
          </a:p>
          <a:p>
            <a:r>
              <a:rPr lang="en-US" dirty="0">
                <a:latin typeface="Monaco" charset="0"/>
              </a:rPr>
              <a:t>it may be a good idea.</a:t>
            </a:r>
          </a:p>
          <a:p>
            <a:r>
              <a:rPr lang="en-US" dirty="0">
                <a:latin typeface="Monaco" charset="0"/>
              </a:rPr>
              <a:t>Namespaces are one honking great idea </a:t>
            </a:r>
          </a:p>
          <a:p>
            <a:r>
              <a:rPr lang="en-US" dirty="0">
                <a:latin typeface="Monaco" charset="0"/>
              </a:rPr>
              <a:t>-- let's do more of those!</a:t>
            </a:r>
          </a:p>
        </p:txBody>
      </p:sp>
    </p:spTree>
    <p:extLst>
      <p:ext uri="{BB962C8B-B14F-4D97-AF65-F5344CB8AC3E}">
        <p14:creationId xmlns:p14="http://schemas.microsoft.com/office/powerpoint/2010/main" val="690347478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15/02/2017</a:t>
            </a:r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0E7EE-F428-7640-BF2D-CC327B93105F}" type="slidenum">
              <a:rPr lang="pt-BR" altLang="x-none" smtClean="0"/>
              <a:pPr/>
              <a:t>8</a:t>
            </a:fld>
            <a:endParaRPr lang="pt-BR" altLang="x-non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 smtClean="0"/>
              <a:t>Python Bootcamp - </a:t>
            </a:r>
            <a:r>
              <a:rPr lang="pt-BR" altLang="x-none" smtClean="0">
                <a:latin typeface="Lato" charset="0"/>
              </a:rPr>
              <a:t>Your codes pretty and healthy</a:t>
            </a:r>
            <a:endParaRPr lang="pt-BR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" y="1484784"/>
            <a:ext cx="8890000" cy="4521200"/>
          </a:xfrm>
          <a:prstGeom prst="rect">
            <a:avLst/>
          </a:prstGeom>
        </p:spPr>
      </p:pic>
      <p:sp>
        <p:nvSpPr>
          <p:cNvPr id="6" name="Título 6"/>
          <p:cNvSpPr txBox="1">
            <a:spLocks/>
          </p:cNvSpPr>
          <p:nvPr/>
        </p:nvSpPr>
        <p:spPr bwMode="auto">
          <a:xfrm>
            <a:off x="1254299" y="116632"/>
            <a:ext cx="7427912" cy="122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pt-BR" altLang="x-none" smtClean="0">
                <a:solidFill>
                  <a:srgbClr val="000000"/>
                </a:solidFill>
                <a:latin typeface="Lato" charset="0"/>
              </a:rPr>
              <a:t>Do the docstring for your life!</a:t>
            </a:r>
            <a:endParaRPr lang="pt-BR" altLang="x-none" dirty="0">
              <a:latin typeface="Lat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1531394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27000" y="1484784"/>
            <a:ext cx="8890000" cy="4521200"/>
            <a:chOff x="127000" y="1484784"/>
            <a:chExt cx="8890000" cy="452120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7000" y="1484784"/>
              <a:ext cx="8890000" cy="4521200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6228184" y="2204960"/>
              <a:ext cx="2340000" cy="86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72000"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375398" y="2204960"/>
              <a:ext cx="2204714" cy="9210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72000"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585843" y="2297545"/>
              <a:ext cx="2185958" cy="7887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72000" rtlCol="0" anchor="ctr"/>
            <a:lstStyle/>
            <a:p>
              <a:pPr algn="ctr"/>
              <a:endParaRPr lang="en-US"/>
            </a:p>
          </p:txBody>
        </p:sp>
      </p:grpSp>
      <p:sp>
        <p:nvSpPr>
          <p:cNvPr id="14338" name="Título 6"/>
          <p:cNvSpPr>
            <a:spLocks noGrp="1"/>
          </p:cNvSpPr>
          <p:nvPr>
            <p:ph type="title" idx="4294967295"/>
          </p:nvPr>
        </p:nvSpPr>
        <p:spPr>
          <a:xfrm>
            <a:off x="1254299" y="116632"/>
            <a:ext cx="7427912" cy="1223987"/>
          </a:xfrm>
        </p:spPr>
        <p:txBody>
          <a:bodyPr/>
          <a:lstStyle/>
          <a:p>
            <a:pPr eaLnBrk="1" hangingPunct="1"/>
            <a:r>
              <a:rPr lang="pt-BR" altLang="x-none" dirty="0" smtClean="0">
                <a:solidFill>
                  <a:srgbClr val="000000"/>
                </a:solidFill>
                <a:latin typeface="Lato" charset="0"/>
              </a:rPr>
              <a:t>Do </a:t>
            </a:r>
            <a:r>
              <a:rPr lang="pt-BR" altLang="x-none" dirty="0" err="1" smtClean="0">
                <a:solidFill>
                  <a:srgbClr val="000000"/>
                </a:solidFill>
                <a:latin typeface="Lato" charset="0"/>
              </a:rPr>
              <a:t>the</a:t>
            </a:r>
            <a:r>
              <a:rPr lang="pt-BR" altLang="x-none" dirty="0" smtClean="0">
                <a:solidFill>
                  <a:srgbClr val="000000"/>
                </a:solidFill>
                <a:latin typeface="Lato" charset="0"/>
              </a:rPr>
              <a:t> </a:t>
            </a:r>
            <a:r>
              <a:rPr lang="pt-BR" altLang="x-none" dirty="0" err="1" smtClean="0">
                <a:solidFill>
                  <a:srgbClr val="000000"/>
                </a:solidFill>
                <a:latin typeface="Lato" charset="0"/>
              </a:rPr>
              <a:t>docstring</a:t>
            </a:r>
            <a:r>
              <a:rPr lang="pt-BR" altLang="x-none" dirty="0" smtClean="0">
                <a:solidFill>
                  <a:srgbClr val="000000"/>
                </a:solidFill>
                <a:latin typeface="Lato" charset="0"/>
              </a:rPr>
              <a:t> for </a:t>
            </a:r>
            <a:r>
              <a:rPr lang="pt-BR" altLang="x-none" dirty="0" err="1" smtClean="0">
                <a:solidFill>
                  <a:srgbClr val="000000"/>
                </a:solidFill>
                <a:latin typeface="Lato" charset="0"/>
              </a:rPr>
              <a:t>your</a:t>
            </a:r>
            <a:r>
              <a:rPr lang="pt-BR" altLang="x-none" dirty="0" smtClean="0">
                <a:solidFill>
                  <a:srgbClr val="000000"/>
                </a:solidFill>
                <a:latin typeface="Lato" charset="0"/>
              </a:rPr>
              <a:t> </a:t>
            </a:r>
            <a:r>
              <a:rPr lang="pt-BR" altLang="x-none" dirty="0" err="1" smtClean="0">
                <a:solidFill>
                  <a:srgbClr val="000000"/>
                </a:solidFill>
                <a:latin typeface="Lato" charset="0"/>
              </a:rPr>
              <a:t>life</a:t>
            </a:r>
            <a:r>
              <a:rPr lang="pt-BR" altLang="x-none" dirty="0" smtClean="0">
                <a:solidFill>
                  <a:srgbClr val="000000"/>
                </a:solidFill>
                <a:latin typeface="Lato" charset="0"/>
              </a:rPr>
              <a:t>!</a:t>
            </a:r>
            <a:endParaRPr lang="pt-BR" altLang="x-none" dirty="0">
              <a:latin typeface="Lato" charset="0"/>
            </a:endParaRPr>
          </a:p>
        </p:txBody>
      </p:sp>
      <p:sp>
        <p:nvSpPr>
          <p:cNvPr id="7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15/02/2017</a:t>
            </a:r>
            <a:endParaRPr lang="pt-BR" dirty="0"/>
          </a:p>
        </p:txBody>
      </p:sp>
      <p:sp>
        <p:nvSpPr>
          <p:cNvPr id="8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2880073" y="6492875"/>
            <a:ext cx="4176365" cy="365125"/>
          </a:xfrm>
        </p:spPr>
        <p:txBody>
          <a:bodyPr/>
          <a:lstStyle/>
          <a:p>
            <a:pPr>
              <a:defRPr/>
            </a:pPr>
            <a:r>
              <a:rPr lang="pt-BR" smtClean="0"/>
              <a:t>Python Bootcamp - Your codes pretty and healthy</a:t>
            </a:r>
            <a:endParaRPr lang="pt-BR" dirty="0"/>
          </a:p>
        </p:txBody>
      </p:sp>
      <p:sp>
        <p:nvSpPr>
          <p:cNvPr id="9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pt-BR" altLang="x-none" dirty="0" smtClean="0">
                <a:solidFill>
                  <a:srgbClr val="262626"/>
                </a:solidFill>
                <a:latin typeface="Lato" charset="0"/>
              </a:rPr>
              <a:t>2</a:t>
            </a:r>
            <a:endParaRPr lang="pt-BR" altLang="x-none" dirty="0">
              <a:solidFill>
                <a:srgbClr val="262626"/>
              </a:solidFill>
              <a:latin typeface="Lato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9750" y="2255311"/>
            <a:ext cx="2232051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latin typeface="Franklin Gothic Heavy" charset="0"/>
                <a:ea typeface="Franklin Gothic Heavy" charset="0"/>
                <a:cs typeface="Franklin Gothic Heavy" charset="0"/>
              </a:rPr>
              <a:t>I will do the docs later nobody will read my code.</a:t>
            </a:r>
            <a:endParaRPr lang="en-US" sz="1600" b="1" dirty="0">
              <a:latin typeface="Franklin Gothic Heavy" charset="0"/>
              <a:ea typeface="Franklin Gothic Heavy" charset="0"/>
              <a:cs typeface="Franklin Gothic Heavy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156176" y="2132856"/>
            <a:ext cx="2526035" cy="96970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1600" b="1" dirty="0" smtClean="0">
                <a:latin typeface="Franklin Gothic Heavy" charset="0"/>
                <a:ea typeface="Franklin Gothic Heavy" charset="0"/>
                <a:cs typeface="Franklin Gothic Heavy" charset="0"/>
              </a:rPr>
              <a:t>FUUU!! I have no idea of what I’ve done here! It will take forever!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314438" y="2199223"/>
            <a:ext cx="2337682" cy="96970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sz="1600" b="1" dirty="0" smtClean="0">
                <a:latin typeface="Franklin Gothic Heavy" charset="0"/>
                <a:ea typeface="Franklin Gothic Heavy" charset="0"/>
                <a:cs typeface="Franklin Gothic Heavy" charset="0"/>
              </a:rPr>
              <a:t>Ok. That’s just a small </a:t>
            </a:r>
          </a:p>
          <a:p>
            <a:r>
              <a:rPr lang="en-US" sz="1600" b="1" dirty="0" smtClean="0">
                <a:latin typeface="Franklin Gothic Heavy" charset="0"/>
                <a:ea typeface="Franklin Gothic Heavy" charset="0"/>
                <a:cs typeface="Franklin Gothic Heavy" charset="0"/>
              </a:rPr>
              <a:t>script, I can write it </a:t>
            </a:r>
          </a:p>
          <a:p>
            <a:r>
              <a:rPr lang="en-US" sz="1600" b="1" dirty="0" smtClean="0">
                <a:latin typeface="Franklin Gothic Heavy" charset="0"/>
                <a:ea typeface="Franklin Gothic Heavy" charset="0"/>
                <a:cs typeface="Franklin Gothic Heavy" charset="0"/>
              </a:rPr>
              <a:t>once again. </a:t>
            </a:r>
            <a:endParaRPr lang="en-US" sz="1600" b="1" dirty="0">
              <a:latin typeface="Franklin Gothic Heavy" charset="0"/>
              <a:ea typeface="Franklin Gothic Heavy" charset="0"/>
              <a:cs typeface="Franklin Gothic Heavy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827584" y="1628800"/>
            <a:ext cx="7560840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539750" y="1637223"/>
            <a:ext cx="2232051" cy="96970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2000" b="1" dirty="0" smtClean="0">
                <a:latin typeface="Franklin Gothic Heavy" charset="0"/>
                <a:ea typeface="Franklin Gothic Heavy" charset="0"/>
                <a:cs typeface="Franklin Gothic Heavy" charset="0"/>
              </a:rPr>
              <a:t>Last week</a:t>
            </a:r>
            <a:endParaRPr lang="en-US" sz="2000" b="1" dirty="0">
              <a:latin typeface="Franklin Gothic Heavy" charset="0"/>
              <a:ea typeface="Franklin Gothic Heavy" charset="0"/>
              <a:cs typeface="Franklin Gothic Heavy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347864" y="1667207"/>
            <a:ext cx="2232051" cy="96970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2000" b="1" dirty="0" err="1" smtClean="0">
                <a:latin typeface="Franklin Gothic Heavy" charset="0"/>
                <a:ea typeface="Franklin Gothic Heavy" charset="0"/>
                <a:cs typeface="Franklin Gothic Heavy" charset="0"/>
              </a:rPr>
              <a:t>Lask</a:t>
            </a:r>
            <a:r>
              <a:rPr lang="en-US" sz="2000" b="1" dirty="0" smtClean="0">
                <a:latin typeface="Franklin Gothic Heavy" charset="0"/>
                <a:ea typeface="Franklin Gothic Heavy" charset="0"/>
                <a:cs typeface="Franklin Gothic Heavy" charset="0"/>
              </a:rPr>
              <a:t> week</a:t>
            </a:r>
            <a:endParaRPr lang="en-US" sz="2000" b="1" dirty="0">
              <a:latin typeface="Franklin Gothic Heavy" charset="0"/>
              <a:ea typeface="Franklin Gothic Heavy" charset="0"/>
              <a:cs typeface="Franklin Gothic Heavy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475966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Personalizar design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10792</TotalTime>
  <Words>750</Words>
  <Application>Microsoft Macintosh PowerPoint</Application>
  <PresentationFormat>On-screen Show (4:3)</PresentationFormat>
  <Paragraphs>188</Paragraphs>
  <Slides>19</Slides>
  <Notes>2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19</vt:i4>
      </vt:variant>
    </vt:vector>
  </HeadingPairs>
  <TitlesOfParts>
    <vt:vector size="27" baseType="lpstr">
      <vt:lpstr>Calibri</vt:lpstr>
      <vt:lpstr>Franklin Gothic Heavy</vt:lpstr>
      <vt:lpstr>Lato</vt:lpstr>
      <vt:lpstr>Lucida Console</vt:lpstr>
      <vt:lpstr>Monaco</vt:lpstr>
      <vt:lpstr>Arial</vt:lpstr>
      <vt:lpstr>Tema do Office</vt:lpstr>
      <vt:lpstr>Personalizar design</vt:lpstr>
      <vt:lpstr>Python Bootcamp Your codes pretty and healthy</vt:lpstr>
      <vt:lpstr>What does make scientific software usable for long time?</vt:lpstr>
      <vt:lpstr>What does make scientific software usable for long time?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Do the docstring for your life!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Questions?</vt:lpstr>
    </vt:vector>
  </TitlesOfParts>
  <LinksUpToDate>false</LinksUpToDate>
  <SharedDoc>false</SharedDoc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Bruno Quint</dc:creator>
  <cp:lastModifiedBy>Bruno Quint</cp:lastModifiedBy>
  <cp:revision>387</cp:revision>
  <dcterms:created xsi:type="dcterms:W3CDTF">2015-09-26T21:55:49Z</dcterms:created>
  <dcterms:modified xsi:type="dcterms:W3CDTF">2017-02-28T22:30:44Z</dcterms:modified>
</cp:coreProperties>
</file>